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89" r:id="rId5"/>
    <p:sldId id="290" r:id="rId6"/>
    <p:sldId id="294" r:id="rId7"/>
    <p:sldId id="291" r:id="rId8"/>
    <p:sldId id="295" r:id="rId9"/>
    <p:sldId id="296" r:id="rId10"/>
    <p:sldId id="300" r:id="rId11"/>
    <p:sldId id="292" r:id="rId12"/>
    <p:sldId id="297" r:id="rId13"/>
    <p:sldId id="298" r:id="rId14"/>
    <p:sldId id="299" r:id="rId15"/>
    <p:sldId id="293" r:id="rId16"/>
  </p:sldIdLst>
  <p:sldSz cx="12192000" cy="6858000"/>
  <p:notesSz cx="6858000" cy="9144000"/>
  <p:embeddedFontLst>
    <p:embeddedFont>
      <p:font typeface="Inter SemiBold" panose="020B0604020202020204" charset="0"/>
      <p:bold r:id="rId18"/>
      <p:boldItalic r:id="rId19"/>
    </p:embeddedFont>
    <p:embeddedFont>
      <p:font typeface="Open Sans" panose="020B0606030504020204" pitchFamily="34" charset="0"/>
      <p:regular r:id="rId20"/>
      <p:bold r:id="rId21"/>
      <p:italic r:id="rId22"/>
      <p:boldItalic r:id="rId23"/>
    </p:embeddedFont>
    <p:embeddedFont>
      <p:font typeface="Poppins" panose="00000500000000000000" pitchFamily="2" charset="0"/>
      <p:regular r:id="rId24"/>
      <p:bold r:id="rId25"/>
      <p:italic r:id="rId26"/>
      <p:boldItalic r:id="rId27"/>
    </p:embeddedFont>
    <p:embeddedFont>
      <p:font typeface="Poppins SemiBold" panose="00000700000000000000" pitchFamily="2" charset="0"/>
      <p:bold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629"/>
    <a:srgbClr val="005A37"/>
    <a:srgbClr val="FCA325"/>
    <a:srgbClr val="1E26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7" autoAdjust="0"/>
    <p:restoredTop sz="94660"/>
  </p:normalViewPr>
  <p:slideViewPr>
    <p:cSldViewPr snapToGrid="0">
      <p:cViewPr varScale="1">
        <p:scale>
          <a:sx n="83" d="100"/>
          <a:sy n="83" d="100"/>
        </p:scale>
        <p:origin x="682" y="77"/>
      </p:cViewPr>
      <p:guideLst/>
    </p:cSldViewPr>
  </p:slideViewPr>
  <p:notesTextViewPr>
    <p:cViewPr>
      <p:scale>
        <a:sx n="300" d="100"/>
        <a:sy n="3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5A92D5-0105-45CF-A581-15C6C0C5E89F}" type="datetimeFigureOut">
              <a:rPr lang="en-US" smtClean="0"/>
              <a:t>11/28/2024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D1884F-FDFA-4242-BFC0-B9E74F58D1D2}" type="slidenum">
              <a:rPr lang="en-US" smtClean="0"/>
              <a:t>‹Nº›</a:t>
            </a:fld>
            <a:endParaRPr lang="en-US"/>
          </a:p>
        </p:txBody>
      </p:sp>
    </p:spTree>
    <p:extLst>
      <p:ext uri="{BB962C8B-B14F-4D97-AF65-F5344CB8AC3E}">
        <p14:creationId xmlns:p14="http://schemas.microsoft.com/office/powerpoint/2010/main" val="2763826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Picture Placeholder 18">
            <a:extLst>
              <a:ext uri="{FF2B5EF4-FFF2-40B4-BE49-F238E27FC236}">
                <a16:creationId xmlns:a16="http://schemas.microsoft.com/office/drawing/2014/main" id="{53117917-DF69-38BB-C5DF-BECBDBE0615D}"/>
              </a:ext>
            </a:extLst>
          </p:cNvPr>
          <p:cNvSpPr>
            <a:spLocks noGrp="1"/>
          </p:cNvSpPr>
          <p:nvPr>
            <p:ph type="pic" sz="quarter" idx="30" hasCustomPrompt="1"/>
          </p:nvPr>
        </p:nvSpPr>
        <p:spPr>
          <a:xfrm>
            <a:off x="0" y="0"/>
            <a:ext cx="12192000" cy="6858000"/>
          </a:xfrm>
          <a:prstGeom prst="rect">
            <a:avLst/>
          </a:prstGeom>
          <a:pattFill prst="pct10">
            <a:fgClr>
              <a:schemeClr val="accent1"/>
            </a:fgClr>
            <a:bgClr>
              <a:schemeClr val="bg1"/>
            </a:bgClr>
          </a:pattFill>
        </p:spPr>
        <p:txBody>
          <a:bodyPr wrap="square">
            <a:noAutofit/>
          </a:bodyPr>
          <a:lstStyle>
            <a:lvl1pPr>
              <a:defRPr lang="en-ID" sz="1600"/>
            </a:lvl1pPr>
          </a:lstStyle>
          <a:p>
            <a:r>
              <a:rPr lang="id-ID"/>
              <a:t> </a:t>
            </a:r>
            <a:endParaRPr lang="en-ID"/>
          </a:p>
        </p:txBody>
      </p:sp>
    </p:spTree>
    <p:extLst>
      <p:ext uri="{BB962C8B-B14F-4D97-AF65-F5344CB8AC3E}">
        <p14:creationId xmlns:p14="http://schemas.microsoft.com/office/powerpoint/2010/main" val="1224779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C880598-28B1-4D54-AB25-35820B239F95}"/>
              </a:ext>
            </a:extLst>
          </p:cNvPr>
          <p:cNvSpPr>
            <a:spLocks noGrp="1"/>
          </p:cNvSpPr>
          <p:nvPr>
            <p:ph type="pic" sz="quarter" idx="30" hasCustomPrompt="1"/>
          </p:nvPr>
        </p:nvSpPr>
        <p:spPr>
          <a:xfrm>
            <a:off x="6096000" y="1050551"/>
            <a:ext cx="2989943" cy="5807449"/>
          </a:xfrm>
          <a:custGeom>
            <a:avLst/>
            <a:gdLst>
              <a:gd name="connsiteX0" fmla="*/ 0 w 3757612"/>
              <a:gd name="connsiteY0" fmla="*/ 0 h 5353050"/>
              <a:gd name="connsiteX1" fmla="*/ 3757612 w 3757612"/>
              <a:gd name="connsiteY1" fmla="*/ 0 h 5353050"/>
              <a:gd name="connsiteX2" fmla="*/ 3757612 w 3757612"/>
              <a:gd name="connsiteY2" fmla="*/ 5353050 h 5353050"/>
              <a:gd name="connsiteX3" fmla="*/ 0 w 3757612"/>
              <a:gd name="connsiteY3" fmla="*/ 5353050 h 5353050"/>
            </a:gdLst>
            <a:ahLst/>
            <a:cxnLst>
              <a:cxn ang="0">
                <a:pos x="connsiteX0" y="connsiteY0"/>
              </a:cxn>
              <a:cxn ang="0">
                <a:pos x="connsiteX1" y="connsiteY1"/>
              </a:cxn>
              <a:cxn ang="0">
                <a:pos x="connsiteX2" y="connsiteY2"/>
              </a:cxn>
              <a:cxn ang="0">
                <a:pos x="connsiteX3" y="connsiteY3"/>
              </a:cxn>
            </a:cxnLst>
            <a:rect l="l" t="t" r="r" b="b"/>
            <a:pathLst>
              <a:path w="3757612" h="5353050">
                <a:moveTo>
                  <a:pt x="0" y="0"/>
                </a:moveTo>
                <a:lnTo>
                  <a:pt x="3757612" y="0"/>
                </a:lnTo>
                <a:lnTo>
                  <a:pt x="3757612" y="5353050"/>
                </a:lnTo>
                <a:lnTo>
                  <a:pt x="0" y="5353050"/>
                </a:lnTo>
                <a:close/>
              </a:path>
            </a:pathLst>
          </a:custGeom>
          <a:pattFill prst="pct10">
            <a:fgClr>
              <a:schemeClr val="accent1"/>
            </a:fgClr>
            <a:bgClr>
              <a:schemeClr val="bg1"/>
            </a:bgClr>
          </a:pattFill>
        </p:spPr>
        <p:txBody>
          <a:bodyPr wrap="square">
            <a:noAutofit/>
          </a:bodyPr>
          <a:lstStyle>
            <a:lvl1pPr>
              <a:defRPr lang="en-ID" sz="1600"/>
            </a:lvl1pPr>
          </a:lstStyle>
          <a:p>
            <a:r>
              <a:rPr lang="id-ID"/>
              <a:t> </a:t>
            </a:r>
            <a:endParaRPr lang="en-ID"/>
          </a:p>
        </p:txBody>
      </p:sp>
      <p:sp>
        <p:nvSpPr>
          <p:cNvPr id="7" name="Picture Placeholder 5">
            <a:extLst>
              <a:ext uri="{FF2B5EF4-FFF2-40B4-BE49-F238E27FC236}">
                <a16:creationId xmlns:a16="http://schemas.microsoft.com/office/drawing/2014/main" id="{B9909370-5818-648F-246A-5CDBB8B4F8C9}"/>
              </a:ext>
            </a:extLst>
          </p:cNvPr>
          <p:cNvSpPr>
            <a:spLocks noGrp="1"/>
          </p:cNvSpPr>
          <p:nvPr>
            <p:ph type="pic" sz="quarter" idx="31" hasCustomPrompt="1"/>
          </p:nvPr>
        </p:nvSpPr>
        <p:spPr>
          <a:xfrm>
            <a:off x="9202057" y="0"/>
            <a:ext cx="2989943" cy="5807449"/>
          </a:xfrm>
          <a:custGeom>
            <a:avLst/>
            <a:gdLst>
              <a:gd name="connsiteX0" fmla="*/ 0 w 3757612"/>
              <a:gd name="connsiteY0" fmla="*/ 0 h 5353050"/>
              <a:gd name="connsiteX1" fmla="*/ 3757612 w 3757612"/>
              <a:gd name="connsiteY1" fmla="*/ 0 h 5353050"/>
              <a:gd name="connsiteX2" fmla="*/ 3757612 w 3757612"/>
              <a:gd name="connsiteY2" fmla="*/ 5353050 h 5353050"/>
              <a:gd name="connsiteX3" fmla="*/ 0 w 3757612"/>
              <a:gd name="connsiteY3" fmla="*/ 5353050 h 5353050"/>
            </a:gdLst>
            <a:ahLst/>
            <a:cxnLst>
              <a:cxn ang="0">
                <a:pos x="connsiteX0" y="connsiteY0"/>
              </a:cxn>
              <a:cxn ang="0">
                <a:pos x="connsiteX1" y="connsiteY1"/>
              </a:cxn>
              <a:cxn ang="0">
                <a:pos x="connsiteX2" y="connsiteY2"/>
              </a:cxn>
              <a:cxn ang="0">
                <a:pos x="connsiteX3" y="connsiteY3"/>
              </a:cxn>
            </a:cxnLst>
            <a:rect l="l" t="t" r="r" b="b"/>
            <a:pathLst>
              <a:path w="3757612" h="5353050">
                <a:moveTo>
                  <a:pt x="0" y="0"/>
                </a:moveTo>
                <a:lnTo>
                  <a:pt x="3757612" y="0"/>
                </a:lnTo>
                <a:lnTo>
                  <a:pt x="3757612" y="5353050"/>
                </a:lnTo>
                <a:lnTo>
                  <a:pt x="0" y="5353050"/>
                </a:lnTo>
                <a:close/>
              </a:path>
            </a:pathLst>
          </a:custGeom>
          <a:pattFill prst="pct10">
            <a:fgClr>
              <a:schemeClr val="accent1"/>
            </a:fgClr>
            <a:bgClr>
              <a:schemeClr val="bg1"/>
            </a:bgClr>
          </a:pattFill>
        </p:spPr>
        <p:txBody>
          <a:bodyPr wrap="square">
            <a:noAutofit/>
          </a:bodyPr>
          <a:lstStyle>
            <a:lvl1pPr>
              <a:defRPr lang="en-ID" sz="1600"/>
            </a:lvl1pPr>
          </a:lstStyle>
          <a:p>
            <a:r>
              <a:rPr lang="id-ID"/>
              <a:t> </a:t>
            </a:r>
            <a:endParaRPr lang="en-ID"/>
          </a:p>
        </p:txBody>
      </p:sp>
    </p:spTree>
    <p:extLst>
      <p:ext uri="{BB962C8B-B14F-4D97-AF65-F5344CB8AC3E}">
        <p14:creationId xmlns:p14="http://schemas.microsoft.com/office/powerpoint/2010/main" val="2903481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6EBD9ED3-39EA-AA18-F9FF-756986FD40D3}"/>
              </a:ext>
            </a:extLst>
          </p:cNvPr>
          <p:cNvSpPr>
            <a:spLocks noGrp="1"/>
          </p:cNvSpPr>
          <p:nvPr>
            <p:ph type="pic" sz="quarter" idx="14"/>
          </p:nvPr>
        </p:nvSpPr>
        <p:spPr>
          <a:xfrm>
            <a:off x="6440216" y="796914"/>
            <a:ext cx="1485628" cy="1485628"/>
          </a:xfrm>
          <a:custGeom>
            <a:avLst/>
            <a:gdLst>
              <a:gd name="connsiteX0" fmla="*/ 742814 w 1485628"/>
              <a:gd name="connsiteY0" fmla="*/ 0 h 1485628"/>
              <a:gd name="connsiteX1" fmla="*/ 1485628 w 1485628"/>
              <a:gd name="connsiteY1" fmla="*/ 742814 h 1485628"/>
              <a:gd name="connsiteX2" fmla="*/ 742814 w 1485628"/>
              <a:gd name="connsiteY2" fmla="*/ 1485628 h 1485628"/>
              <a:gd name="connsiteX3" fmla="*/ 0 w 1485628"/>
              <a:gd name="connsiteY3" fmla="*/ 742814 h 1485628"/>
              <a:gd name="connsiteX4" fmla="*/ 742814 w 1485628"/>
              <a:gd name="connsiteY4" fmla="*/ 0 h 1485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628" h="1485628">
                <a:moveTo>
                  <a:pt x="742814" y="0"/>
                </a:moveTo>
                <a:cubicBezTo>
                  <a:pt x="1153059" y="0"/>
                  <a:pt x="1485628" y="332569"/>
                  <a:pt x="1485628" y="742814"/>
                </a:cubicBezTo>
                <a:cubicBezTo>
                  <a:pt x="1485628" y="1153059"/>
                  <a:pt x="1153059" y="1485628"/>
                  <a:pt x="742814" y="1485628"/>
                </a:cubicBezTo>
                <a:cubicBezTo>
                  <a:pt x="332569" y="1485628"/>
                  <a:pt x="0" y="1153059"/>
                  <a:pt x="0" y="742814"/>
                </a:cubicBezTo>
                <a:cubicBezTo>
                  <a:pt x="0" y="332569"/>
                  <a:pt x="332569" y="0"/>
                  <a:pt x="742814"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3" name="Picture Placeholder 8">
            <a:extLst>
              <a:ext uri="{FF2B5EF4-FFF2-40B4-BE49-F238E27FC236}">
                <a16:creationId xmlns:a16="http://schemas.microsoft.com/office/drawing/2014/main" id="{8C5FCC39-D2D9-9ABC-E729-67E4C67FBE27}"/>
              </a:ext>
            </a:extLst>
          </p:cNvPr>
          <p:cNvSpPr>
            <a:spLocks noGrp="1"/>
          </p:cNvSpPr>
          <p:nvPr>
            <p:ph type="pic" sz="quarter" idx="15"/>
          </p:nvPr>
        </p:nvSpPr>
        <p:spPr>
          <a:xfrm>
            <a:off x="9524501" y="796914"/>
            <a:ext cx="1485628" cy="1485628"/>
          </a:xfrm>
          <a:custGeom>
            <a:avLst/>
            <a:gdLst>
              <a:gd name="connsiteX0" fmla="*/ 742814 w 1485628"/>
              <a:gd name="connsiteY0" fmla="*/ 0 h 1485628"/>
              <a:gd name="connsiteX1" fmla="*/ 1485628 w 1485628"/>
              <a:gd name="connsiteY1" fmla="*/ 742814 h 1485628"/>
              <a:gd name="connsiteX2" fmla="*/ 742814 w 1485628"/>
              <a:gd name="connsiteY2" fmla="*/ 1485628 h 1485628"/>
              <a:gd name="connsiteX3" fmla="*/ 0 w 1485628"/>
              <a:gd name="connsiteY3" fmla="*/ 742814 h 1485628"/>
              <a:gd name="connsiteX4" fmla="*/ 742814 w 1485628"/>
              <a:gd name="connsiteY4" fmla="*/ 0 h 1485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628" h="1485628">
                <a:moveTo>
                  <a:pt x="742814" y="0"/>
                </a:moveTo>
                <a:cubicBezTo>
                  <a:pt x="1153059" y="0"/>
                  <a:pt x="1485628" y="332569"/>
                  <a:pt x="1485628" y="742814"/>
                </a:cubicBezTo>
                <a:cubicBezTo>
                  <a:pt x="1485628" y="1153059"/>
                  <a:pt x="1153059" y="1485628"/>
                  <a:pt x="742814" y="1485628"/>
                </a:cubicBezTo>
                <a:cubicBezTo>
                  <a:pt x="332569" y="1485628"/>
                  <a:pt x="0" y="1153059"/>
                  <a:pt x="0" y="742814"/>
                </a:cubicBezTo>
                <a:cubicBezTo>
                  <a:pt x="0" y="332569"/>
                  <a:pt x="332569" y="0"/>
                  <a:pt x="742814"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4" name="Picture Placeholder 8">
            <a:extLst>
              <a:ext uri="{FF2B5EF4-FFF2-40B4-BE49-F238E27FC236}">
                <a16:creationId xmlns:a16="http://schemas.microsoft.com/office/drawing/2014/main" id="{0E1B14DC-261A-8307-CB7D-40526E216E5B}"/>
              </a:ext>
            </a:extLst>
          </p:cNvPr>
          <p:cNvSpPr>
            <a:spLocks noGrp="1"/>
          </p:cNvSpPr>
          <p:nvPr>
            <p:ph type="pic" sz="quarter" idx="16"/>
          </p:nvPr>
        </p:nvSpPr>
        <p:spPr>
          <a:xfrm>
            <a:off x="9524501" y="3858006"/>
            <a:ext cx="1485628" cy="1485628"/>
          </a:xfrm>
          <a:custGeom>
            <a:avLst/>
            <a:gdLst>
              <a:gd name="connsiteX0" fmla="*/ 742814 w 1485628"/>
              <a:gd name="connsiteY0" fmla="*/ 0 h 1485628"/>
              <a:gd name="connsiteX1" fmla="*/ 1485628 w 1485628"/>
              <a:gd name="connsiteY1" fmla="*/ 742814 h 1485628"/>
              <a:gd name="connsiteX2" fmla="*/ 742814 w 1485628"/>
              <a:gd name="connsiteY2" fmla="*/ 1485628 h 1485628"/>
              <a:gd name="connsiteX3" fmla="*/ 0 w 1485628"/>
              <a:gd name="connsiteY3" fmla="*/ 742814 h 1485628"/>
              <a:gd name="connsiteX4" fmla="*/ 742814 w 1485628"/>
              <a:gd name="connsiteY4" fmla="*/ 0 h 1485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628" h="1485628">
                <a:moveTo>
                  <a:pt x="742814" y="0"/>
                </a:moveTo>
                <a:cubicBezTo>
                  <a:pt x="1153059" y="0"/>
                  <a:pt x="1485628" y="332569"/>
                  <a:pt x="1485628" y="742814"/>
                </a:cubicBezTo>
                <a:cubicBezTo>
                  <a:pt x="1485628" y="1153059"/>
                  <a:pt x="1153059" y="1485628"/>
                  <a:pt x="742814" y="1485628"/>
                </a:cubicBezTo>
                <a:cubicBezTo>
                  <a:pt x="332569" y="1485628"/>
                  <a:pt x="0" y="1153059"/>
                  <a:pt x="0" y="742814"/>
                </a:cubicBezTo>
                <a:cubicBezTo>
                  <a:pt x="0" y="332569"/>
                  <a:pt x="332569" y="0"/>
                  <a:pt x="742814"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5" name="Picture Placeholder 8">
            <a:extLst>
              <a:ext uri="{FF2B5EF4-FFF2-40B4-BE49-F238E27FC236}">
                <a16:creationId xmlns:a16="http://schemas.microsoft.com/office/drawing/2014/main" id="{1675DECC-A260-429A-B9D8-133F703C2059}"/>
              </a:ext>
            </a:extLst>
          </p:cNvPr>
          <p:cNvSpPr>
            <a:spLocks noGrp="1"/>
          </p:cNvSpPr>
          <p:nvPr>
            <p:ph type="pic" sz="quarter" idx="17"/>
          </p:nvPr>
        </p:nvSpPr>
        <p:spPr>
          <a:xfrm>
            <a:off x="6440216" y="3858006"/>
            <a:ext cx="1485628" cy="1485628"/>
          </a:xfrm>
          <a:custGeom>
            <a:avLst/>
            <a:gdLst>
              <a:gd name="connsiteX0" fmla="*/ 742814 w 1485628"/>
              <a:gd name="connsiteY0" fmla="*/ 0 h 1485628"/>
              <a:gd name="connsiteX1" fmla="*/ 1485628 w 1485628"/>
              <a:gd name="connsiteY1" fmla="*/ 742814 h 1485628"/>
              <a:gd name="connsiteX2" fmla="*/ 742814 w 1485628"/>
              <a:gd name="connsiteY2" fmla="*/ 1485628 h 1485628"/>
              <a:gd name="connsiteX3" fmla="*/ 0 w 1485628"/>
              <a:gd name="connsiteY3" fmla="*/ 742814 h 1485628"/>
              <a:gd name="connsiteX4" fmla="*/ 742814 w 1485628"/>
              <a:gd name="connsiteY4" fmla="*/ 0 h 1485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628" h="1485628">
                <a:moveTo>
                  <a:pt x="742814" y="0"/>
                </a:moveTo>
                <a:cubicBezTo>
                  <a:pt x="1153059" y="0"/>
                  <a:pt x="1485628" y="332569"/>
                  <a:pt x="1485628" y="742814"/>
                </a:cubicBezTo>
                <a:cubicBezTo>
                  <a:pt x="1485628" y="1153059"/>
                  <a:pt x="1153059" y="1485628"/>
                  <a:pt x="742814" y="1485628"/>
                </a:cubicBezTo>
                <a:cubicBezTo>
                  <a:pt x="332569" y="1485628"/>
                  <a:pt x="0" y="1153059"/>
                  <a:pt x="0" y="742814"/>
                </a:cubicBezTo>
                <a:cubicBezTo>
                  <a:pt x="0" y="332569"/>
                  <a:pt x="332569" y="0"/>
                  <a:pt x="742814"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3686760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25" name="Rounded Rectangle 13">
            <a:extLst>
              <a:ext uri="{FF2B5EF4-FFF2-40B4-BE49-F238E27FC236}">
                <a16:creationId xmlns:a16="http://schemas.microsoft.com/office/drawing/2014/main" id="{8EACDB71-1AC0-D228-A209-5675BDAA0CC6}"/>
              </a:ext>
            </a:extLst>
          </p:cNvPr>
          <p:cNvSpPr/>
          <p:nvPr userDrawn="1"/>
        </p:nvSpPr>
        <p:spPr>
          <a:xfrm>
            <a:off x="1295334" y="2160554"/>
            <a:ext cx="2391749" cy="2391749"/>
          </a:xfrm>
          <a:prstGeom prst="ellipse">
            <a:avLst/>
          </a:prstGeom>
          <a:solidFill>
            <a:schemeClr val="bg1"/>
          </a:solidFill>
          <a:ln>
            <a:noFill/>
          </a:ln>
          <a:effectLst>
            <a:outerShdw blurRad="698500" dist="190500" dir="2700000" algn="ctr" rotWithShape="0">
              <a:srgbClr val="1E263B">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ounded Rectangle 13">
            <a:extLst>
              <a:ext uri="{FF2B5EF4-FFF2-40B4-BE49-F238E27FC236}">
                <a16:creationId xmlns:a16="http://schemas.microsoft.com/office/drawing/2014/main" id="{B3CED502-27D5-1201-8874-B2E3F92B7E75}"/>
              </a:ext>
            </a:extLst>
          </p:cNvPr>
          <p:cNvSpPr/>
          <p:nvPr userDrawn="1"/>
        </p:nvSpPr>
        <p:spPr>
          <a:xfrm>
            <a:off x="8504916" y="2160555"/>
            <a:ext cx="2391749" cy="2391749"/>
          </a:xfrm>
          <a:prstGeom prst="ellipse">
            <a:avLst/>
          </a:prstGeom>
          <a:solidFill>
            <a:schemeClr val="bg1"/>
          </a:solidFill>
          <a:ln>
            <a:noFill/>
          </a:ln>
          <a:effectLst>
            <a:outerShdw blurRad="698500" dist="190500" dir="2700000" algn="ctr" rotWithShape="0">
              <a:srgbClr val="1E263B">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Rounded Rectangle 13">
            <a:extLst>
              <a:ext uri="{FF2B5EF4-FFF2-40B4-BE49-F238E27FC236}">
                <a16:creationId xmlns:a16="http://schemas.microsoft.com/office/drawing/2014/main" id="{FC91BCB3-0BDF-93C3-F41B-457581990DFE}"/>
              </a:ext>
            </a:extLst>
          </p:cNvPr>
          <p:cNvSpPr/>
          <p:nvPr userDrawn="1"/>
        </p:nvSpPr>
        <p:spPr>
          <a:xfrm>
            <a:off x="4900125" y="2160555"/>
            <a:ext cx="2391749" cy="2391749"/>
          </a:xfrm>
          <a:prstGeom prst="ellipse">
            <a:avLst/>
          </a:prstGeom>
          <a:solidFill>
            <a:schemeClr val="bg1"/>
          </a:solidFill>
          <a:ln>
            <a:noFill/>
          </a:ln>
          <a:effectLst>
            <a:outerShdw blurRad="698500" dist="190500" dir="2700000" algn="ctr" rotWithShape="0">
              <a:srgbClr val="1E263B">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Picture Placeholder 9">
            <a:extLst>
              <a:ext uri="{FF2B5EF4-FFF2-40B4-BE49-F238E27FC236}">
                <a16:creationId xmlns:a16="http://schemas.microsoft.com/office/drawing/2014/main" id="{86DE577B-59CD-A29E-8FCE-15ED91571116}"/>
              </a:ext>
            </a:extLst>
          </p:cNvPr>
          <p:cNvSpPr>
            <a:spLocks noGrp="1"/>
          </p:cNvSpPr>
          <p:nvPr>
            <p:ph type="pic" sz="quarter" idx="11"/>
          </p:nvPr>
        </p:nvSpPr>
        <p:spPr>
          <a:xfrm>
            <a:off x="5036351" y="2296781"/>
            <a:ext cx="2119298" cy="2119298"/>
          </a:xfrm>
          <a:custGeom>
            <a:avLst/>
            <a:gdLst>
              <a:gd name="connsiteX0" fmla="*/ 1059649 w 2119298"/>
              <a:gd name="connsiteY0" fmla="*/ 0 h 2119298"/>
              <a:gd name="connsiteX1" fmla="*/ 2119298 w 2119298"/>
              <a:gd name="connsiteY1" fmla="*/ 1059649 h 2119298"/>
              <a:gd name="connsiteX2" fmla="*/ 1059649 w 2119298"/>
              <a:gd name="connsiteY2" fmla="*/ 2119298 h 2119298"/>
              <a:gd name="connsiteX3" fmla="*/ 0 w 2119298"/>
              <a:gd name="connsiteY3" fmla="*/ 1059649 h 2119298"/>
              <a:gd name="connsiteX4" fmla="*/ 1059649 w 2119298"/>
              <a:gd name="connsiteY4" fmla="*/ 0 h 2119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298" h="2119298">
                <a:moveTo>
                  <a:pt x="1059649" y="0"/>
                </a:moveTo>
                <a:cubicBezTo>
                  <a:pt x="1644877" y="0"/>
                  <a:pt x="2119298" y="474422"/>
                  <a:pt x="2119298" y="1059649"/>
                </a:cubicBezTo>
                <a:cubicBezTo>
                  <a:pt x="2119298" y="1644877"/>
                  <a:pt x="1644877" y="2119298"/>
                  <a:pt x="1059649" y="2119298"/>
                </a:cubicBezTo>
                <a:cubicBezTo>
                  <a:pt x="474422" y="2119298"/>
                  <a:pt x="0" y="1644877"/>
                  <a:pt x="0" y="1059649"/>
                </a:cubicBezTo>
                <a:cubicBezTo>
                  <a:pt x="0" y="474422"/>
                  <a:pt x="474422" y="0"/>
                  <a:pt x="1059649" y="0"/>
                </a:cubicBezTo>
                <a:close/>
              </a:path>
            </a:pathLst>
          </a:custGeom>
          <a:pattFill prst="pct5">
            <a:fgClr>
              <a:srgbClr val="0070C0"/>
            </a:fgClr>
            <a:bgClr>
              <a:schemeClr val="bg1"/>
            </a:bgClr>
          </a:pattFill>
        </p:spPr>
        <p:txBody>
          <a:bodyPr vert="horz" lIns="91440" tIns="45720" rIns="91440" bIns="45720" rtlCol="0">
            <a:normAutofit/>
          </a:bodyPr>
          <a:lstStyle>
            <a:lvl1pPr>
              <a:defRPr lang="en-US" sz="1200"/>
            </a:lvl1pPr>
          </a:lstStyle>
          <a:p>
            <a:pPr lvl="0"/>
            <a:endParaRPr lang="en-US"/>
          </a:p>
        </p:txBody>
      </p:sp>
      <p:sp>
        <p:nvSpPr>
          <p:cNvPr id="21" name="Picture Placeholder 10">
            <a:extLst>
              <a:ext uri="{FF2B5EF4-FFF2-40B4-BE49-F238E27FC236}">
                <a16:creationId xmlns:a16="http://schemas.microsoft.com/office/drawing/2014/main" id="{C45FEBEA-CF8E-BA38-E03B-88A1D8CC03D8}"/>
              </a:ext>
            </a:extLst>
          </p:cNvPr>
          <p:cNvSpPr>
            <a:spLocks noGrp="1"/>
          </p:cNvSpPr>
          <p:nvPr>
            <p:ph type="pic" sz="quarter" idx="12"/>
          </p:nvPr>
        </p:nvSpPr>
        <p:spPr>
          <a:xfrm>
            <a:off x="8641142" y="2296781"/>
            <a:ext cx="2119298" cy="2119298"/>
          </a:xfrm>
          <a:custGeom>
            <a:avLst/>
            <a:gdLst>
              <a:gd name="connsiteX0" fmla="*/ 1059649 w 2119298"/>
              <a:gd name="connsiteY0" fmla="*/ 0 h 2119298"/>
              <a:gd name="connsiteX1" fmla="*/ 2119298 w 2119298"/>
              <a:gd name="connsiteY1" fmla="*/ 1059649 h 2119298"/>
              <a:gd name="connsiteX2" fmla="*/ 1059649 w 2119298"/>
              <a:gd name="connsiteY2" fmla="*/ 2119298 h 2119298"/>
              <a:gd name="connsiteX3" fmla="*/ 0 w 2119298"/>
              <a:gd name="connsiteY3" fmla="*/ 1059649 h 2119298"/>
              <a:gd name="connsiteX4" fmla="*/ 1059649 w 2119298"/>
              <a:gd name="connsiteY4" fmla="*/ 0 h 2119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298" h="2119298">
                <a:moveTo>
                  <a:pt x="1059649" y="0"/>
                </a:moveTo>
                <a:cubicBezTo>
                  <a:pt x="1644877" y="0"/>
                  <a:pt x="2119298" y="474422"/>
                  <a:pt x="2119298" y="1059649"/>
                </a:cubicBezTo>
                <a:cubicBezTo>
                  <a:pt x="2119298" y="1644877"/>
                  <a:pt x="1644877" y="2119298"/>
                  <a:pt x="1059649" y="2119298"/>
                </a:cubicBezTo>
                <a:cubicBezTo>
                  <a:pt x="474422" y="2119298"/>
                  <a:pt x="0" y="1644877"/>
                  <a:pt x="0" y="1059649"/>
                </a:cubicBezTo>
                <a:cubicBezTo>
                  <a:pt x="0" y="474422"/>
                  <a:pt x="474422" y="0"/>
                  <a:pt x="1059649" y="0"/>
                </a:cubicBezTo>
                <a:close/>
              </a:path>
            </a:pathLst>
          </a:custGeom>
          <a:pattFill prst="pct5">
            <a:fgClr>
              <a:srgbClr val="0070C0"/>
            </a:fgClr>
            <a:bgClr>
              <a:schemeClr val="bg1"/>
            </a:bgClr>
          </a:pattFill>
        </p:spPr>
        <p:txBody>
          <a:bodyPr vert="horz" lIns="91440" tIns="45720" rIns="91440" bIns="45720" rtlCol="0">
            <a:normAutofit/>
          </a:bodyPr>
          <a:lstStyle>
            <a:lvl1pPr>
              <a:defRPr lang="en-US" sz="1200"/>
            </a:lvl1pPr>
          </a:lstStyle>
          <a:p>
            <a:pPr lvl="0"/>
            <a:endParaRPr lang="en-US"/>
          </a:p>
        </p:txBody>
      </p:sp>
      <p:sp>
        <p:nvSpPr>
          <p:cNvPr id="22" name="Picture Placeholder 7">
            <a:extLst>
              <a:ext uri="{FF2B5EF4-FFF2-40B4-BE49-F238E27FC236}">
                <a16:creationId xmlns:a16="http://schemas.microsoft.com/office/drawing/2014/main" id="{72D2D120-71AE-2E23-E61A-F3AA3E7DFE80}"/>
              </a:ext>
            </a:extLst>
          </p:cNvPr>
          <p:cNvSpPr>
            <a:spLocks noGrp="1"/>
          </p:cNvSpPr>
          <p:nvPr>
            <p:ph type="pic" sz="quarter" idx="10"/>
          </p:nvPr>
        </p:nvSpPr>
        <p:spPr>
          <a:xfrm>
            <a:off x="1431560" y="2296781"/>
            <a:ext cx="2119298" cy="2119298"/>
          </a:xfrm>
          <a:custGeom>
            <a:avLst/>
            <a:gdLst>
              <a:gd name="connsiteX0" fmla="*/ 1059649 w 2119298"/>
              <a:gd name="connsiteY0" fmla="*/ 0 h 2119298"/>
              <a:gd name="connsiteX1" fmla="*/ 2119298 w 2119298"/>
              <a:gd name="connsiteY1" fmla="*/ 1059649 h 2119298"/>
              <a:gd name="connsiteX2" fmla="*/ 1059649 w 2119298"/>
              <a:gd name="connsiteY2" fmla="*/ 2119298 h 2119298"/>
              <a:gd name="connsiteX3" fmla="*/ 0 w 2119298"/>
              <a:gd name="connsiteY3" fmla="*/ 1059649 h 2119298"/>
              <a:gd name="connsiteX4" fmla="*/ 1059649 w 2119298"/>
              <a:gd name="connsiteY4" fmla="*/ 0 h 2119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298" h="2119298">
                <a:moveTo>
                  <a:pt x="1059649" y="0"/>
                </a:moveTo>
                <a:cubicBezTo>
                  <a:pt x="1644877" y="0"/>
                  <a:pt x="2119298" y="474422"/>
                  <a:pt x="2119298" y="1059649"/>
                </a:cubicBezTo>
                <a:cubicBezTo>
                  <a:pt x="2119298" y="1644877"/>
                  <a:pt x="1644877" y="2119298"/>
                  <a:pt x="1059649" y="2119298"/>
                </a:cubicBezTo>
                <a:cubicBezTo>
                  <a:pt x="474422" y="2119298"/>
                  <a:pt x="0" y="1644877"/>
                  <a:pt x="0" y="1059649"/>
                </a:cubicBezTo>
                <a:cubicBezTo>
                  <a:pt x="0" y="474422"/>
                  <a:pt x="474422" y="0"/>
                  <a:pt x="1059649" y="0"/>
                </a:cubicBezTo>
                <a:close/>
              </a:path>
            </a:pathLst>
          </a:custGeom>
          <a:pattFill prst="pct5">
            <a:fgClr>
              <a:srgbClr val="0070C0"/>
            </a:fgClr>
            <a:bgClr>
              <a:schemeClr val="bg1"/>
            </a:bgClr>
          </a:pattFill>
        </p:spPr>
        <p:txBody>
          <a:bodyPr vert="horz" lIns="91440" tIns="45720" rIns="91440" bIns="45720" rtlCol="0">
            <a:normAutofit/>
          </a:bodyPr>
          <a:lstStyle>
            <a:lvl1pPr>
              <a:defRPr lang="en-US" sz="1200"/>
            </a:lvl1pPr>
          </a:lstStyle>
          <a:p>
            <a:pPr lvl="0"/>
            <a:endParaRPr lang="en-US"/>
          </a:p>
        </p:txBody>
      </p:sp>
    </p:spTree>
    <p:extLst>
      <p:ext uri="{BB962C8B-B14F-4D97-AF65-F5344CB8AC3E}">
        <p14:creationId xmlns:p14="http://schemas.microsoft.com/office/powerpoint/2010/main" val="5009375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FB33AF36-69D4-DAFA-D194-F35B54C581A0}"/>
              </a:ext>
            </a:extLst>
          </p:cNvPr>
          <p:cNvSpPr/>
          <p:nvPr userDrawn="1"/>
        </p:nvSpPr>
        <p:spPr>
          <a:xfrm>
            <a:off x="0" y="4782851"/>
            <a:ext cx="8864169" cy="2075149"/>
          </a:xfrm>
          <a:prstGeom prst="rect">
            <a:avLst/>
          </a:prstGeom>
          <a:solidFill>
            <a:srgbClr val="FC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DF89C26-36CF-7076-EB26-A643AA7A1379}"/>
              </a:ext>
            </a:extLst>
          </p:cNvPr>
          <p:cNvSpPr/>
          <p:nvPr userDrawn="1"/>
        </p:nvSpPr>
        <p:spPr>
          <a:xfrm>
            <a:off x="8851904" y="0"/>
            <a:ext cx="3340096" cy="6858000"/>
          </a:xfrm>
          <a:prstGeom prst="rect">
            <a:avLst/>
          </a:prstGeom>
          <a:solidFill>
            <a:srgbClr val="1E26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Picture Placeholder 5">
            <a:extLst>
              <a:ext uri="{FF2B5EF4-FFF2-40B4-BE49-F238E27FC236}">
                <a16:creationId xmlns:a16="http://schemas.microsoft.com/office/drawing/2014/main" id="{843C42D3-9FB3-0A54-7767-7CF9EF82FC9E}"/>
              </a:ext>
            </a:extLst>
          </p:cNvPr>
          <p:cNvSpPr>
            <a:spLocks noGrp="1"/>
          </p:cNvSpPr>
          <p:nvPr>
            <p:ph type="pic" sz="quarter" idx="30" hasCustomPrompt="1"/>
          </p:nvPr>
        </p:nvSpPr>
        <p:spPr>
          <a:xfrm>
            <a:off x="6651196" y="766762"/>
            <a:ext cx="4302554" cy="5324475"/>
          </a:xfrm>
          <a:custGeom>
            <a:avLst/>
            <a:gdLst>
              <a:gd name="connsiteX0" fmla="*/ 0 w 3757612"/>
              <a:gd name="connsiteY0" fmla="*/ 0 h 5353050"/>
              <a:gd name="connsiteX1" fmla="*/ 3757612 w 3757612"/>
              <a:gd name="connsiteY1" fmla="*/ 0 h 5353050"/>
              <a:gd name="connsiteX2" fmla="*/ 3757612 w 3757612"/>
              <a:gd name="connsiteY2" fmla="*/ 5353050 h 5353050"/>
              <a:gd name="connsiteX3" fmla="*/ 0 w 3757612"/>
              <a:gd name="connsiteY3" fmla="*/ 5353050 h 5353050"/>
            </a:gdLst>
            <a:ahLst/>
            <a:cxnLst>
              <a:cxn ang="0">
                <a:pos x="connsiteX0" y="connsiteY0"/>
              </a:cxn>
              <a:cxn ang="0">
                <a:pos x="connsiteX1" y="connsiteY1"/>
              </a:cxn>
              <a:cxn ang="0">
                <a:pos x="connsiteX2" y="connsiteY2"/>
              </a:cxn>
              <a:cxn ang="0">
                <a:pos x="connsiteX3" y="connsiteY3"/>
              </a:cxn>
            </a:cxnLst>
            <a:rect l="l" t="t" r="r" b="b"/>
            <a:pathLst>
              <a:path w="3757612" h="5353050">
                <a:moveTo>
                  <a:pt x="0" y="0"/>
                </a:moveTo>
                <a:lnTo>
                  <a:pt x="3757612" y="0"/>
                </a:lnTo>
                <a:lnTo>
                  <a:pt x="3757612" y="5353050"/>
                </a:lnTo>
                <a:lnTo>
                  <a:pt x="0" y="5353050"/>
                </a:lnTo>
                <a:close/>
              </a:path>
            </a:pathLst>
          </a:custGeom>
          <a:pattFill prst="pct10">
            <a:fgClr>
              <a:schemeClr val="accent1"/>
            </a:fgClr>
            <a:bgClr>
              <a:schemeClr val="bg1"/>
            </a:bgClr>
          </a:pattFill>
        </p:spPr>
        <p:txBody>
          <a:bodyPr wrap="square">
            <a:noAutofit/>
          </a:bodyPr>
          <a:lstStyle>
            <a:lvl1pPr>
              <a:defRPr lang="en-ID" sz="1600"/>
            </a:lvl1pPr>
          </a:lstStyle>
          <a:p>
            <a:r>
              <a:rPr lang="id-ID"/>
              <a:t> </a:t>
            </a:r>
            <a:endParaRPr lang="en-ID"/>
          </a:p>
        </p:txBody>
      </p:sp>
    </p:spTree>
    <p:extLst>
      <p:ext uri="{BB962C8B-B14F-4D97-AF65-F5344CB8AC3E}">
        <p14:creationId xmlns:p14="http://schemas.microsoft.com/office/powerpoint/2010/main" val="11608022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FD2925F-1143-2660-7C14-EA306FFE4A05}"/>
              </a:ext>
            </a:extLst>
          </p:cNvPr>
          <p:cNvSpPr>
            <a:spLocks noGrp="1"/>
          </p:cNvSpPr>
          <p:nvPr>
            <p:ph type="pic" sz="quarter" idx="30" hasCustomPrompt="1"/>
          </p:nvPr>
        </p:nvSpPr>
        <p:spPr>
          <a:xfrm>
            <a:off x="0" y="0"/>
            <a:ext cx="12192000" cy="4717143"/>
          </a:xfrm>
          <a:custGeom>
            <a:avLst/>
            <a:gdLst>
              <a:gd name="connsiteX0" fmla="*/ 0 w 3757612"/>
              <a:gd name="connsiteY0" fmla="*/ 0 h 5353050"/>
              <a:gd name="connsiteX1" fmla="*/ 3757612 w 3757612"/>
              <a:gd name="connsiteY1" fmla="*/ 0 h 5353050"/>
              <a:gd name="connsiteX2" fmla="*/ 3757612 w 3757612"/>
              <a:gd name="connsiteY2" fmla="*/ 5353050 h 5353050"/>
              <a:gd name="connsiteX3" fmla="*/ 0 w 3757612"/>
              <a:gd name="connsiteY3" fmla="*/ 5353050 h 5353050"/>
            </a:gdLst>
            <a:ahLst/>
            <a:cxnLst>
              <a:cxn ang="0">
                <a:pos x="connsiteX0" y="connsiteY0"/>
              </a:cxn>
              <a:cxn ang="0">
                <a:pos x="connsiteX1" y="connsiteY1"/>
              </a:cxn>
              <a:cxn ang="0">
                <a:pos x="connsiteX2" y="connsiteY2"/>
              </a:cxn>
              <a:cxn ang="0">
                <a:pos x="connsiteX3" y="connsiteY3"/>
              </a:cxn>
            </a:cxnLst>
            <a:rect l="l" t="t" r="r" b="b"/>
            <a:pathLst>
              <a:path w="3757612" h="5353050">
                <a:moveTo>
                  <a:pt x="0" y="0"/>
                </a:moveTo>
                <a:lnTo>
                  <a:pt x="3757612" y="0"/>
                </a:lnTo>
                <a:lnTo>
                  <a:pt x="3757612" y="5353050"/>
                </a:lnTo>
                <a:lnTo>
                  <a:pt x="0" y="5353050"/>
                </a:lnTo>
                <a:close/>
              </a:path>
            </a:pathLst>
          </a:custGeom>
          <a:pattFill prst="pct10">
            <a:fgClr>
              <a:schemeClr val="accent1"/>
            </a:fgClr>
            <a:bgClr>
              <a:schemeClr val="bg1"/>
            </a:bgClr>
          </a:pattFill>
        </p:spPr>
        <p:txBody>
          <a:bodyPr wrap="square">
            <a:noAutofit/>
          </a:bodyPr>
          <a:lstStyle>
            <a:lvl1pPr>
              <a:defRPr lang="en-ID" sz="1600"/>
            </a:lvl1pPr>
          </a:lstStyle>
          <a:p>
            <a:r>
              <a:rPr lang="id-ID"/>
              <a:t> </a:t>
            </a:r>
            <a:endParaRPr lang="en-ID"/>
          </a:p>
        </p:txBody>
      </p:sp>
    </p:spTree>
    <p:extLst>
      <p:ext uri="{BB962C8B-B14F-4D97-AF65-F5344CB8AC3E}">
        <p14:creationId xmlns:p14="http://schemas.microsoft.com/office/powerpoint/2010/main" val="1805295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450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04DC1F1A-B30A-FFB0-98BE-04DD417C0A0A}"/>
              </a:ext>
            </a:extLst>
          </p:cNvPr>
          <p:cNvSpPr>
            <a:spLocks noGrp="1"/>
          </p:cNvSpPr>
          <p:nvPr>
            <p:ph type="pic" sz="quarter" idx="13"/>
          </p:nvPr>
        </p:nvSpPr>
        <p:spPr>
          <a:xfrm>
            <a:off x="6629400" y="0"/>
            <a:ext cx="5562600" cy="6858000"/>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4" name="Picture Placeholder 8">
            <a:extLst>
              <a:ext uri="{FF2B5EF4-FFF2-40B4-BE49-F238E27FC236}">
                <a16:creationId xmlns:a16="http://schemas.microsoft.com/office/drawing/2014/main" id="{4BF503F8-2574-8E6F-E901-0DC3FB8F6808}"/>
              </a:ext>
            </a:extLst>
          </p:cNvPr>
          <p:cNvSpPr>
            <a:spLocks noGrp="1"/>
          </p:cNvSpPr>
          <p:nvPr>
            <p:ph type="pic" sz="quarter" idx="14"/>
          </p:nvPr>
        </p:nvSpPr>
        <p:spPr>
          <a:xfrm>
            <a:off x="0" y="3701142"/>
            <a:ext cx="6629400" cy="3156857"/>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1251903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3F961F8B-3CCF-AC37-588B-2CC95B547181}"/>
              </a:ext>
            </a:extLst>
          </p:cNvPr>
          <p:cNvSpPr/>
          <p:nvPr userDrawn="1"/>
        </p:nvSpPr>
        <p:spPr>
          <a:xfrm>
            <a:off x="8127665" y="2225382"/>
            <a:ext cx="3350079" cy="2336800"/>
          </a:xfrm>
          <a:custGeom>
            <a:avLst/>
            <a:gdLst>
              <a:gd name="connsiteX0" fmla="*/ 0 w 3350079"/>
              <a:gd name="connsiteY0" fmla="*/ 0 h 2336800"/>
              <a:gd name="connsiteX1" fmla="*/ 3350079 w 3350079"/>
              <a:gd name="connsiteY1" fmla="*/ 0 h 2336800"/>
              <a:gd name="connsiteX2" fmla="*/ 3350079 w 3350079"/>
              <a:gd name="connsiteY2" fmla="*/ 2336800 h 2336800"/>
              <a:gd name="connsiteX3" fmla="*/ 0 w 3350079"/>
              <a:gd name="connsiteY3" fmla="*/ 2336800 h 2336800"/>
            </a:gdLst>
            <a:ahLst/>
            <a:cxnLst>
              <a:cxn ang="0">
                <a:pos x="connsiteX0" y="connsiteY0"/>
              </a:cxn>
              <a:cxn ang="0">
                <a:pos x="connsiteX1" y="connsiteY1"/>
              </a:cxn>
              <a:cxn ang="0">
                <a:pos x="connsiteX2" y="connsiteY2"/>
              </a:cxn>
              <a:cxn ang="0">
                <a:pos x="connsiteX3" y="connsiteY3"/>
              </a:cxn>
            </a:cxnLst>
            <a:rect l="l" t="t" r="r" b="b"/>
            <a:pathLst>
              <a:path w="3350079" h="2336800">
                <a:moveTo>
                  <a:pt x="0" y="0"/>
                </a:moveTo>
                <a:lnTo>
                  <a:pt x="3350079" y="0"/>
                </a:lnTo>
                <a:lnTo>
                  <a:pt x="3350079" y="2336800"/>
                </a:lnTo>
                <a:lnTo>
                  <a:pt x="0" y="2336800"/>
                </a:lnTo>
                <a:close/>
              </a:path>
            </a:pathLst>
          </a:custGeom>
          <a:solidFill>
            <a:schemeClr val="bg1"/>
          </a:solidFill>
          <a:ln>
            <a:noFill/>
          </a:ln>
          <a:effectLst>
            <a:outerShdw blurRad="698500" dist="190500" dir="2700000" algn="tl" rotWithShape="0">
              <a:srgbClr val="2C3138">
                <a:alpha val="1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6F918F0F-9458-5879-2687-EDCD56D7491E}"/>
              </a:ext>
            </a:extLst>
          </p:cNvPr>
          <p:cNvSpPr/>
          <p:nvPr userDrawn="1"/>
        </p:nvSpPr>
        <p:spPr>
          <a:xfrm>
            <a:off x="4308177" y="2225382"/>
            <a:ext cx="3350079" cy="2336800"/>
          </a:xfrm>
          <a:custGeom>
            <a:avLst/>
            <a:gdLst>
              <a:gd name="connsiteX0" fmla="*/ 0 w 3350079"/>
              <a:gd name="connsiteY0" fmla="*/ 0 h 2336800"/>
              <a:gd name="connsiteX1" fmla="*/ 3350079 w 3350079"/>
              <a:gd name="connsiteY1" fmla="*/ 0 h 2336800"/>
              <a:gd name="connsiteX2" fmla="*/ 3350079 w 3350079"/>
              <a:gd name="connsiteY2" fmla="*/ 2336800 h 2336800"/>
              <a:gd name="connsiteX3" fmla="*/ 0 w 3350079"/>
              <a:gd name="connsiteY3" fmla="*/ 2336800 h 2336800"/>
            </a:gdLst>
            <a:ahLst/>
            <a:cxnLst>
              <a:cxn ang="0">
                <a:pos x="connsiteX0" y="connsiteY0"/>
              </a:cxn>
              <a:cxn ang="0">
                <a:pos x="connsiteX1" y="connsiteY1"/>
              </a:cxn>
              <a:cxn ang="0">
                <a:pos x="connsiteX2" y="connsiteY2"/>
              </a:cxn>
              <a:cxn ang="0">
                <a:pos x="connsiteX3" y="connsiteY3"/>
              </a:cxn>
            </a:cxnLst>
            <a:rect l="l" t="t" r="r" b="b"/>
            <a:pathLst>
              <a:path w="3350079" h="2336800">
                <a:moveTo>
                  <a:pt x="0" y="0"/>
                </a:moveTo>
                <a:lnTo>
                  <a:pt x="3350079" y="0"/>
                </a:lnTo>
                <a:lnTo>
                  <a:pt x="3350079" y="2336800"/>
                </a:lnTo>
                <a:lnTo>
                  <a:pt x="0" y="2336800"/>
                </a:lnTo>
                <a:close/>
              </a:path>
            </a:pathLst>
          </a:custGeom>
          <a:solidFill>
            <a:schemeClr val="bg1"/>
          </a:solidFill>
          <a:ln>
            <a:noFill/>
          </a:ln>
          <a:effectLst>
            <a:outerShdw blurRad="698500" dist="190500" dir="2700000" algn="tl" rotWithShape="0">
              <a:srgbClr val="2C3138">
                <a:alpha val="1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Picture Placeholder 7">
            <a:extLst>
              <a:ext uri="{FF2B5EF4-FFF2-40B4-BE49-F238E27FC236}">
                <a16:creationId xmlns:a16="http://schemas.microsoft.com/office/drawing/2014/main" id="{C68FE087-C022-BAF1-456B-2C46DE8C5F7F}"/>
              </a:ext>
            </a:extLst>
          </p:cNvPr>
          <p:cNvSpPr>
            <a:spLocks noGrp="1"/>
          </p:cNvSpPr>
          <p:nvPr>
            <p:ph type="pic" sz="quarter" idx="11"/>
          </p:nvPr>
        </p:nvSpPr>
        <p:spPr>
          <a:xfrm>
            <a:off x="0" y="0"/>
            <a:ext cx="3593920" cy="6858000"/>
          </a:xfrm>
          <a:pattFill prst="pct10">
            <a:fgClr>
              <a:srgbClr val="1D46F3"/>
            </a:fgClr>
            <a:bgClr>
              <a:schemeClr val="bg1"/>
            </a:bgClr>
          </a:pattFill>
        </p:spPr>
        <p:txBody>
          <a:bodyPr vert="horz" lIns="91440" tIns="45720" rIns="91440" bIns="45720" rtlCol="0">
            <a:normAutofit/>
          </a:bodyPr>
          <a:lstStyle>
            <a:lvl1pPr>
              <a:defRPr lang="en-US" sz="1200"/>
            </a:lvl1pPr>
          </a:lstStyle>
          <a:p>
            <a:pPr lvl="0"/>
            <a:endParaRPr lang="en-US"/>
          </a:p>
        </p:txBody>
      </p:sp>
      <p:sp>
        <p:nvSpPr>
          <p:cNvPr id="7" name="Picture Placeholder 7">
            <a:extLst>
              <a:ext uri="{FF2B5EF4-FFF2-40B4-BE49-F238E27FC236}">
                <a16:creationId xmlns:a16="http://schemas.microsoft.com/office/drawing/2014/main" id="{C5A0CF55-0EC0-08CE-733D-0FEBAA1EA18C}"/>
              </a:ext>
            </a:extLst>
          </p:cNvPr>
          <p:cNvSpPr>
            <a:spLocks noGrp="1"/>
          </p:cNvSpPr>
          <p:nvPr>
            <p:ph type="pic" sz="quarter" idx="12"/>
          </p:nvPr>
        </p:nvSpPr>
        <p:spPr>
          <a:xfrm>
            <a:off x="4403427" y="2376875"/>
            <a:ext cx="3148121" cy="2033814"/>
          </a:xfrm>
          <a:pattFill prst="pct10">
            <a:fgClr>
              <a:srgbClr val="1D46F3"/>
            </a:fgClr>
            <a:bgClr>
              <a:schemeClr val="bg1"/>
            </a:bgClr>
          </a:pattFill>
        </p:spPr>
        <p:txBody>
          <a:bodyPr vert="horz" lIns="91440" tIns="45720" rIns="91440" bIns="45720" rtlCol="0">
            <a:normAutofit/>
          </a:bodyPr>
          <a:lstStyle>
            <a:lvl1pPr>
              <a:defRPr lang="en-US" sz="1200"/>
            </a:lvl1pPr>
          </a:lstStyle>
          <a:p>
            <a:pPr lvl="0"/>
            <a:endParaRPr lang="en-US"/>
          </a:p>
        </p:txBody>
      </p:sp>
      <p:sp>
        <p:nvSpPr>
          <p:cNvPr id="8" name="Picture Placeholder 7">
            <a:extLst>
              <a:ext uri="{FF2B5EF4-FFF2-40B4-BE49-F238E27FC236}">
                <a16:creationId xmlns:a16="http://schemas.microsoft.com/office/drawing/2014/main" id="{417DE071-A9C3-B041-8525-283EE355B43A}"/>
              </a:ext>
            </a:extLst>
          </p:cNvPr>
          <p:cNvSpPr>
            <a:spLocks noGrp="1"/>
          </p:cNvSpPr>
          <p:nvPr>
            <p:ph type="pic" sz="quarter" idx="13"/>
          </p:nvPr>
        </p:nvSpPr>
        <p:spPr>
          <a:xfrm>
            <a:off x="8228643" y="2376875"/>
            <a:ext cx="3148121" cy="2033814"/>
          </a:xfrm>
          <a:pattFill prst="pct10">
            <a:fgClr>
              <a:srgbClr val="1D46F3"/>
            </a:fgClr>
            <a:bgClr>
              <a:schemeClr val="bg1"/>
            </a:bgClr>
          </a:pattFill>
        </p:spPr>
        <p:txBody>
          <a:bodyPr vert="horz" lIns="91440" tIns="45720" rIns="91440" bIns="45720" rtlCol="0">
            <a:normAutofit/>
          </a:bodyPr>
          <a:lstStyle>
            <a:lvl1pPr>
              <a:defRPr lang="en-US" sz="1200"/>
            </a:lvl1pPr>
          </a:lstStyle>
          <a:p>
            <a:pPr lvl="0"/>
            <a:endParaRPr lang="en-US"/>
          </a:p>
        </p:txBody>
      </p:sp>
    </p:spTree>
    <p:extLst>
      <p:ext uri="{BB962C8B-B14F-4D97-AF65-F5344CB8AC3E}">
        <p14:creationId xmlns:p14="http://schemas.microsoft.com/office/powerpoint/2010/main" val="13885825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9639B6B3-05D6-116D-F3EE-F6BFFEF8BB56}"/>
              </a:ext>
            </a:extLst>
          </p:cNvPr>
          <p:cNvSpPr>
            <a:spLocks noGrp="1"/>
          </p:cNvSpPr>
          <p:nvPr>
            <p:ph type="pic" sz="quarter" idx="10"/>
          </p:nvPr>
        </p:nvSpPr>
        <p:spPr>
          <a:xfrm>
            <a:off x="0" y="0"/>
            <a:ext cx="3759200" cy="4356365"/>
          </a:xfrm>
          <a:custGeom>
            <a:avLst/>
            <a:gdLst>
              <a:gd name="connsiteX0" fmla="*/ 0 w 2676982"/>
              <a:gd name="connsiteY0" fmla="*/ 0 h 3102232"/>
              <a:gd name="connsiteX1" fmla="*/ 2676982 w 2676982"/>
              <a:gd name="connsiteY1" fmla="*/ 0 h 3102232"/>
              <a:gd name="connsiteX2" fmla="*/ 2676982 w 2676982"/>
              <a:gd name="connsiteY2" fmla="*/ 3102232 h 3102232"/>
              <a:gd name="connsiteX3" fmla="*/ 0 w 2676982"/>
              <a:gd name="connsiteY3" fmla="*/ 3102232 h 3102232"/>
            </a:gdLst>
            <a:ahLst/>
            <a:cxnLst>
              <a:cxn ang="0">
                <a:pos x="connsiteX0" y="connsiteY0"/>
              </a:cxn>
              <a:cxn ang="0">
                <a:pos x="connsiteX1" y="connsiteY1"/>
              </a:cxn>
              <a:cxn ang="0">
                <a:pos x="connsiteX2" y="connsiteY2"/>
              </a:cxn>
              <a:cxn ang="0">
                <a:pos x="connsiteX3" y="connsiteY3"/>
              </a:cxn>
            </a:cxnLst>
            <a:rect l="l" t="t" r="r" b="b"/>
            <a:pathLst>
              <a:path w="2676982" h="3102232">
                <a:moveTo>
                  <a:pt x="0" y="0"/>
                </a:moveTo>
                <a:lnTo>
                  <a:pt x="2676982" y="0"/>
                </a:lnTo>
                <a:lnTo>
                  <a:pt x="2676982" y="3102232"/>
                </a:lnTo>
                <a:lnTo>
                  <a:pt x="0" y="3102232"/>
                </a:lnTo>
                <a:close/>
              </a:path>
            </a:pathLst>
          </a:custGeom>
          <a:pattFill prst="pct5">
            <a:fgClr>
              <a:srgbClr val="0070C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
        <p:nvSpPr>
          <p:cNvPr id="10" name="Picture Placeholder 6">
            <a:extLst>
              <a:ext uri="{FF2B5EF4-FFF2-40B4-BE49-F238E27FC236}">
                <a16:creationId xmlns:a16="http://schemas.microsoft.com/office/drawing/2014/main" id="{610B9B14-ED5A-669A-7079-39F0126EF2DC}"/>
              </a:ext>
            </a:extLst>
          </p:cNvPr>
          <p:cNvSpPr>
            <a:spLocks noGrp="1"/>
          </p:cNvSpPr>
          <p:nvPr>
            <p:ph type="pic" sz="quarter" idx="11"/>
          </p:nvPr>
        </p:nvSpPr>
        <p:spPr>
          <a:xfrm>
            <a:off x="1879600" y="1622880"/>
            <a:ext cx="3759200" cy="4356365"/>
          </a:xfrm>
          <a:custGeom>
            <a:avLst/>
            <a:gdLst>
              <a:gd name="connsiteX0" fmla="*/ 0 w 2676982"/>
              <a:gd name="connsiteY0" fmla="*/ 0 h 3102232"/>
              <a:gd name="connsiteX1" fmla="*/ 2676982 w 2676982"/>
              <a:gd name="connsiteY1" fmla="*/ 0 h 3102232"/>
              <a:gd name="connsiteX2" fmla="*/ 2676982 w 2676982"/>
              <a:gd name="connsiteY2" fmla="*/ 3102232 h 3102232"/>
              <a:gd name="connsiteX3" fmla="*/ 0 w 2676982"/>
              <a:gd name="connsiteY3" fmla="*/ 3102232 h 3102232"/>
            </a:gdLst>
            <a:ahLst/>
            <a:cxnLst>
              <a:cxn ang="0">
                <a:pos x="connsiteX0" y="connsiteY0"/>
              </a:cxn>
              <a:cxn ang="0">
                <a:pos x="connsiteX1" y="connsiteY1"/>
              </a:cxn>
              <a:cxn ang="0">
                <a:pos x="connsiteX2" y="connsiteY2"/>
              </a:cxn>
              <a:cxn ang="0">
                <a:pos x="connsiteX3" y="connsiteY3"/>
              </a:cxn>
            </a:cxnLst>
            <a:rect l="l" t="t" r="r" b="b"/>
            <a:pathLst>
              <a:path w="2676982" h="3102232">
                <a:moveTo>
                  <a:pt x="0" y="0"/>
                </a:moveTo>
                <a:lnTo>
                  <a:pt x="2676982" y="0"/>
                </a:lnTo>
                <a:lnTo>
                  <a:pt x="2676982" y="3102232"/>
                </a:lnTo>
                <a:lnTo>
                  <a:pt x="0" y="3102232"/>
                </a:lnTo>
                <a:close/>
              </a:path>
            </a:pathLst>
          </a:custGeom>
          <a:pattFill prst="pct5">
            <a:fgClr>
              <a:srgbClr val="0070C0"/>
            </a:fgClr>
            <a:bgClr>
              <a:schemeClr val="bg1"/>
            </a:bgClr>
          </a:pattFill>
          <a:ln w="50800">
            <a:solidFill>
              <a:schemeClr val="bg1"/>
            </a:solidFill>
          </a:ln>
          <a:effectLst>
            <a:outerShdw blurRad="381000" algn="ctr" rotWithShape="0">
              <a:prstClr val="black">
                <a:alpha val="10000"/>
              </a:prstClr>
            </a:outerShdw>
          </a:effectLst>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13057903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E550BF08-96CF-B4F0-A91A-06A6A376E768}"/>
              </a:ext>
            </a:extLst>
          </p:cNvPr>
          <p:cNvSpPr>
            <a:spLocks noGrp="1"/>
          </p:cNvSpPr>
          <p:nvPr>
            <p:ph type="pic" sz="quarter" idx="11"/>
          </p:nvPr>
        </p:nvSpPr>
        <p:spPr>
          <a:xfrm>
            <a:off x="895350" y="857250"/>
            <a:ext cx="4800600" cy="2571750"/>
          </a:xfrm>
          <a:pattFill prst="pct10">
            <a:fgClr>
              <a:srgbClr val="1D46F3"/>
            </a:fgClr>
            <a:bgClr>
              <a:schemeClr val="bg1"/>
            </a:bgClr>
          </a:pattFill>
        </p:spPr>
        <p:txBody>
          <a:bodyPr vert="horz" lIns="91440" tIns="45720" rIns="91440" bIns="45720" rtlCol="0">
            <a:normAutofit/>
          </a:bodyPr>
          <a:lstStyle>
            <a:lvl1pPr>
              <a:defRPr lang="en-US" sz="1200"/>
            </a:lvl1pPr>
          </a:lstStyle>
          <a:p>
            <a:pPr lvl="0"/>
            <a:endParaRPr lang="en-US"/>
          </a:p>
        </p:txBody>
      </p:sp>
      <p:sp>
        <p:nvSpPr>
          <p:cNvPr id="5" name="Picture Placeholder 7">
            <a:extLst>
              <a:ext uri="{FF2B5EF4-FFF2-40B4-BE49-F238E27FC236}">
                <a16:creationId xmlns:a16="http://schemas.microsoft.com/office/drawing/2014/main" id="{A4AF96FB-5269-AC2B-6739-89EEAF3B1587}"/>
              </a:ext>
            </a:extLst>
          </p:cNvPr>
          <p:cNvSpPr>
            <a:spLocks noGrp="1"/>
          </p:cNvSpPr>
          <p:nvPr>
            <p:ph type="pic" sz="quarter" idx="12"/>
          </p:nvPr>
        </p:nvSpPr>
        <p:spPr>
          <a:xfrm>
            <a:off x="5695950" y="3429000"/>
            <a:ext cx="5600700" cy="2571750"/>
          </a:xfrm>
          <a:pattFill prst="pct10">
            <a:fgClr>
              <a:srgbClr val="1D46F3"/>
            </a:fgClr>
            <a:bgClr>
              <a:schemeClr val="bg1"/>
            </a:bgClr>
          </a:pattFill>
        </p:spPr>
        <p:txBody>
          <a:bodyPr vert="horz" lIns="91440" tIns="45720" rIns="91440" bIns="45720" rtlCol="0">
            <a:normAutofit/>
          </a:bodyPr>
          <a:lstStyle>
            <a:lvl1pPr>
              <a:defRPr lang="en-US" sz="1200"/>
            </a:lvl1pPr>
          </a:lstStyle>
          <a:p>
            <a:pPr lvl="0"/>
            <a:endParaRPr lang="en-US"/>
          </a:p>
        </p:txBody>
      </p:sp>
    </p:spTree>
    <p:extLst>
      <p:ext uri="{BB962C8B-B14F-4D97-AF65-F5344CB8AC3E}">
        <p14:creationId xmlns:p14="http://schemas.microsoft.com/office/powerpoint/2010/main" val="3133197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Picture Placeholder 18">
            <a:extLst>
              <a:ext uri="{FF2B5EF4-FFF2-40B4-BE49-F238E27FC236}">
                <a16:creationId xmlns:a16="http://schemas.microsoft.com/office/drawing/2014/main" id="{53117917-DF69-38BB-C5DF-BECBDBE0615D}"/>
              </a:ext>
            </a:extLst>
          </p:cNvPr>
          <p:cNvSpPr>
            <a:spLocks noGrp="1"/>
          </p:cNvSpPr>
          <p:nvPr>
            <p:ph type="pic" sz="quarter" idx="30" hasCustomPrompt="1"/>
          </p:nvPr>
        </p:nvSpPr>
        <p:spPr>
          <a:xfrm>
            <a:off x="6096000" y="0"/>
            <a:ext cx="6096000" cy="6858000"/>
          </a:xfrm>
          <a:prstGeom prst="rect">
            <a:avLst/>
          </a:prstGeom>
          <a:noFill/>
        </p:spPr>
        <p:txBody>
          <a:bodyPr wrap="square">
            <a:noAutofit/>
          </a:bodyPr>
          <a:lstStyle>
            <a:lvl1pPr>
              <a:defRPr lang="en-ID" sz="1600"/>
            </a:lvl1pPr>
          </a:lstStyle>
          <a:p>
            <a:r>
              <a:rPr lang="id-ID"/>
              <a:t> </a:t>
            </a:r>
            <a:endParaRPr lang="en-ID"/>
          </a:p>
        </p:txBody>
      </p:sp>
    </p:spTree>
    <p:extLst>
      <p:ext uri="{BB962C8B-B14F-4D97-AF65-F5344CB8AC3E}">
        <p14:creationId xmlns:p14="http://schemas.microsoft.com/office/powerpoint/2010/main" val="37793344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74F93DE0-70D4-2028-392C-61A9F0AE8122}"/>
              </a:ext>
            </a:extLst>
          </p:cNvPr>
          <p:cNvSpPr>
            <a:spLocks noGrp="1"/>
          </p:cNvSpPr>
          <p:nvPr>
            <p:ph type="pic" sz="quarter" idx="11"/>
          </p:nvPr>
        </p:nvSpPr>
        <p:spPr>
          <a:xfrm>
            <a:off x="8506277" y="577963"/>
            <a:ext cx="3106057" cy="5702073"/>
          </a:xfrm>
          <a:pattFill prst="pct10">
            <a:fgClr>
              <a:srgbClr val="1D46F3"/>
            </a:fgClr>
            <a:bgClr>
              <a:schemeClr val="bg1"/>
            </a:bgClr>
          </a:pattFill>
        </p:spPr>
        <p:txBody>
          <a:bodyPr vert="horz" lIns="91440" tIns="45720" rIns="91440" bIns="45720" rtlCol="0">
            <a:normAutofit/>
          </a:bodyPr>
          <a:lstStyle>
            <a:lvl1pPr>
              <a:defRPr lang="en-US" sz="1200"/>
            </a:lvl1pPr>
          </a:lstStyle>
          <a:p>
            <a:pPr lvl="0"/>
            <a:endParaRPr lang="en-US"/>
          </a:p>
        </p:txBody>
      </p:sp>
      <p:sp>
        <p:nvSpPr>
          <p:cNvPr id="3" name="Picture Placeholder 7">
            <a:extLst>
              <a:ext uri="{FF2B5EF4-FFF2-40B4-BE49-F238E27FC236}">
                <a16:creationId xmlns:a16="http://schemas.microsoft.com/office/drawing/2014/main" id="{DFD3F030-6473-A351-CD0E-E049D5D27858}"/>
              </a:ext>
            </a:extLst>
          </p:cNvPr>
          <p:cNvSpPr>
            <a:spLocks noGrp="1"/>
          </p:cNvSpPr>
          <p:nvPr>
            <p:ph type="pic" sz="quarter" idx="12"/>
          </p:nvPr>
        </p:nvSpPr>
        <p:spPr>
          <a:xfrm>
            <a:off x="5218792" y="3831771"/>
            <a:ext cx="3106057" cy="2448265"/>
          </a:xfrm>
          <a:pattFill prst="pct10">
            <a:fgClr>
              <a:srgbClr val="1D46F3"/>
            </a:fgClr>
            <a:bgClr>
              <a:schemeClr val="bg1"/>
            </a:bgClr>
          </a:pattFill>
        </p:spPr>
        <p:txBody>
          <a:bodyPr vert="horz" lIns="91440" tIns="45720" rIns="91440" bIns="45720" rtlCol="0">
            <a:normAutofit/>
          </a:bodyPr>
          <a:lstStyle>
            <a:lvl1pPr>
              <a:defRPr lang="en-US" sz="1200"/>
            </a:lvl1pPr>
          </a:lstStyle>
          <a:p>
            <a:pPr lvl="0"/>
            <a:endParaRPr lang="en-US"/>
          </a:p>
        </p:txBody>
      </p:sp>
      <p:sp>
        <p:nvSpPr>
          <p:cNvPr id="6" name="Picture Placeholder 7">
            <a:extLst>
              <a:ext uri="{FF2B5EF4-FFF2-40B4-BE49-F238E27FC236}">
                <a16:creationId xmlns:a16="http://schemas.microsoft.com/office/drawing/2014/main" id="{9DDCA2F1-FCA4-79FA-B06E-D541990B63EE}"/>
              </a:ext>
            </a:extLst>
          </p:cNvPr>
          <p:cNvSpPr>
            <a:spLocks noGrp="1"/>
          </p:cNvSpPr>
          <p:nvPr>
            <p:ph type="pic" sz="quarter" idx="13"/>
          </p:nvPr>
        </p:nvSpPr>
        <p:spPr>
          <a:xfrm>
            <a:off x="5218791" y="577964"/>
            <a:ext cx="3106057" cy="3094150"/>
          </a:xfrm>
          <a:pattFill prst="pct10">
            <a:fgClr>
              <a:srgbClr val="1D46F3"/>
            </a:fgClr>
            <a:bgClr>
              <a:schemeClr val="bg1"/>
            </a:bgClr>
          </a:pattFill>
        </p:spPr>
        <p:txBody>
          <a:bodyPr vert="horz" lIns="91440" tIns="45720" rIns="91440" bIns="45720" rtlCol="0">
            <a:normAutofit/>
          </a:bodyPr>
          <a:lstStyle>
            <a:lvl1pPr>
              <a:defRPr lang="en-US" sz="1200"/>
            </a:lvl1pPr>
          </a:lstStyle>
          <a:p>
            <a:pPr lvl="0"/>
            <a:endParaRPr lang="en-US"/>
          </a:p>
        </p:txBody>
      </p:sp>
    </p:spTree>
    <p:extLst>
      <p:ext uri="{BB962C8B-B14F-4D97-AF65-F5344CB8AC3E}">
        <p14:creationId xmlns:p14="http://schemas.microsoft.com/office/powerpoint/2010/main" val="11564479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6935015-1EB4-2329-A9FE-86BB005A114C}"/>
              </a:ext>
            </a:extLst>
          </p:cNvPr>
          <p:cNvSpPr>
            <a:spLocks noGrp="1"/>
          </p:cNvSpPr>
          <p:nvPr>
            <p:ph type="pic" sz="quarter" idx="13"/>
          </p:nvPr>
        </p:nvSpPr>
        <p:spPr>
          <a:xfrm>
            <a:off x="6329471" y="1063408"/>
            <a:ext cx="4922519" cy="2883751"/>
          </a:xfrm>
          <a:custGeom>
            <a:avLst/>
            <a:gdLst>
              <a:gd name="connsiteX0" fmla="*/ 0 w 4922519"/>
              <a:gd name="connsiteY0" fmla="*/ 0 h 2883751"/>
              <a:gd name="connsiteX1" fmla="*/ 4922519 w 4922519"/>
              <a:gd name="connsiteY1" fmla="*/ 0 h 2883751"/>
              <a:gd name="connsiteX2" fmla="*/ 4922519 w 4922519"/>
              <a:gd name="connsiteY2" fmla="*/ 2883751 h 2883751"/>
              <a:gd name="connsiteX3" fmla="*/ 0 w 4922519"/>
              <a:gd name="connsiteY3" fmla="*/ 2883751 h 2883751"/>
            </a:gdLst>
            <a:ahLst/>
            <a:cxnLst>
              <a:cxn ang="0">
                <a:pos x="connsiteX0" y="connsiteY0"/>
              </a:cxn>
              <a:cxn ang="0">
                <a:pos x="connsiteX1" y="connsiteY1"/>
              </a:cxn>
              <a:cxn ang="0">
                <a:pos x="connsiteX2" y="connsiteY2"/>
              </a:cxn>
              <a:cxn ang="0">
                <a:pos x="connsiteX3" y="connsiteY3"/>
              </a:cxn>
            </a:cxnLst>
            <a:rect l="l" t="t" r="r" b="b"/>
            <a:pathLst>
              <a:path w="4922519" h="2883751">
                <a:moveTo>
                  <a:pt x="0" y="0"/>
                </a:moveTo>
                <a:lnTo>
                  <a:pt x="4922519" y="0"/>
                </a:lnTo>
                <a:lnTo>
                  <a:pt x="4922519" y="2883751"/>
                </a:lnTo>
                <a:lnTo>
                  <a:pt x="0" y="2883751"/>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6610677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7" name="Rounded Rectangle 13">
            <a:extLst>
              <a:ext uri="{FF2B5EF4-FFF2-40B4-BE49-F238E27FC236}">
                <a16:creationId xmlns:a16="http://schemas.microsoft.com/office/drawing/2014/main" id="{98327FCC-236C-8990-E670-F66BF4805E07}"/>
              </a:ext>
            </a:extLst>
          </p:cNvPr>
          <p:cNvSpPr/>
          <p:nvPr userDrawn="1"/>
        </p:nvSpPr>
        <p:spPr>
          <a:xfrm>
            <a:off x="5821915" y="462643"/>
            <a:ext cx="5915160" cy="1872344"/>
          </a:xfrm>
          <a:prstGeom prst="rect">
            <a:avLst/>
          </a:prstGeom>
          <a:solidFill>
            <a:srgbClr val="1E263B"/>
          </a:solidFill>
          <a:ln>
            <a:noFill/>
          </a:ln>
          <a:effectLst>
            <a:outerShdw blurRad="698500" dist="190500" dir="2700000" algn="ctr" rotWithShape="0">
              <a:schemeClr val="tx1">
                <a:lumMod val="85000"/>
                <a:lumOff val="1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ounded Rectangle 13">
            <a:extLst>
              <a:ext uri="{FF2B5EF4-FFF2-40B4-BE49-F238E27FC236}">
                <a16:creationId xmlns:a16="http://schemas.microsoft.com/office/drawing/2014/main" id="{63EB4D60-CBC0-D576-3241-1F94597ECB24}"/>
              </a:ext>
            </a:extLst>
          </p:cNvPr>
          <p:cNvSpPr/>
          <p:nvPr userDrawn="1"/>
        </p:nvSpPr>
        <p:spPr>
          <a:xfrm>
            <a:off x="5821915" y="4523013"/>
            <a:ext cx="5915160" cy="1872344"/>
          </a:xfrm>
          <a:prstGeom prst="rect">
            <a:avLst/>
          </a:prstGeom>
          <a:solidFill>
            <a:srgbClr val="1E263B"/>
          </a:solidFill>
          <a:ln>
            <a:noFill/>
          </a:ln>
          <a:effectLst>
            <a:outerShdw blurRad="698500" dist="190500" dir="2700000" algn="ctr" rotWithShape="0">
              <a:schemeClr val="tx1">
                <a:lumMod val="85000"/>
                <a:lumOff val="1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ounded Rectangle 13">
            <a:extLst>
              <a:ext uri="{FF2B5EF4-FFF2-40B4-BE49-F238E27FC236}">
                <a16:creationId xmlns:a16="http://schemas.microsoft.com/office/drawing/2014/main" id="{421D7816-CCAC-089B-8AD8-6AB3E2E8A2B7}"/>
              </a:ext>
            </a:extLst>
          </p:cNvPr>
          <p:cNvSpPr/>
          <p:nvPr userDrawn="1"/>
        </p:nvSpPr>
        <p:spPr>
          <a:xfrm>
            <a:off x="5815580" y="2492828"/>
            <a:ext cx="5915160" cy="1872344"/>
          </a:xfrm>
          <a:prstGeom prst="rect">
            <a:avLst/>
          </a:prstGeom>
          <a:solidFill>
            <a:srgbClr val="FCA325"/>
          </a:solidFill>
          <a:ln>
            <a:noFill/>
          </a:ln>
          <a:effectLst>
            <a:outerShdw blurRad="698500" dist="190500" dir="2700000" algn="ctr" rotWithShape="0">
              <a:schemeClr val="tx1">
                <a:lumMod val="85000"/>
                <a:lumOff val="1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Picture Placeholder 12">
            <a:extLst>
              <a:ext uri="{FF2B5EF4-FFF2-40B4-BE49-F238E27FC236}">
                <a16:creationId xmlns:a16="http://schemas.microsoft.com/office/drawing/2014/main" id="{35D77FAC-3CDE-F70E-863A-3DA114D47881}"/>
              </a:ext>
            </a:extLst>
          </p:cNvPr>
          <p:cNvSpPr>
            <a:spLocks noGrp="1"/>
          </p:cNvSpPr>
          <p:nvPr>
            <p:ph type="pic" sz="quarter" idx="18"/>
          </p:nvPr>
        </p:nvSpPr>
        <p:spPr>
          <a:xfrm>
            <a:off x="5821915" y="4523013"/>
            <a:ext cx="2234114" cy="1872344"/>
          </a:xfrm>
          <a:custGeom>
            <a:avLst/>
            <a:gdLst>
              <a:gd name="connsiteX0" fmla="*/ 0 w 2234114"/>
              <a:gd name="connsiteY0" fmla="*/ 0 h 1872344"/>
              <a:gd name="connsiteX1" fmla="*/ 2234114 w 2234114"/>
              <a:gd name="connsiteY1" fmla="*/ 0 h 1872344"/>
              <a:gd name="connsiteX2" fmla="*/ 2234114 w 2234114"/>
              <a:gd name="connsiteY2" fmla="*/ 1872344 h 1872344"/>
              <a:gd name="connsiteX3" fmla="*/ 0 w 2234114"/>
              <a:gd name="connsiteY3" fmla="*/ 1872344 h 1872344"/>
            </a:gdLst>
            <a:ahLst/>
            <a:cxnLst>
              <a:cxn ang="0">
                <a:pos x="connsiteX0" y="connsiteY0"/>
              </a:cxn>
              <a:cxn ang="0">
                <a:pos x="connsiteX1" y="connsiteY1"/>
              </a:cxn>
              <a:cxn ang="0">
                <a:pos x="connsiteX2" y="connsiteY2"/>
              </a:cxn>
              <a:cxn ang="0">
                <a:pos x="connsiteX3" y="connsiteY3"/>
              </a:cxn>
            </a:cxnLst>
            <a:rect l="l" t="t" r="r" b="b"/>
            <a:pathLst>
              <a:path w="2234114" h="1872344">
                <a:moveTo>
                  <a:pt x="0" y="0"/>
                </a:moveTo>
                <a:lnTo>
                  <a:pt x="2234114" y="0"/>
                </a:lnTo>
                <a:lnTo>
                  <a:pt x="2234114" y="1872344"/>
                </a:lnTo>
                <a:lnTo>
                  <a:pt x="0" y="1872344"/>
                </a:lnTo>
                <a:close/>
              </a:path>
            </a:pathLst>
          </a:custGeom>
          <a:pattFill prst="pct10">
            <a:fgClr>
              <a:srgbClr val="0070C0"/>
            </a:fgClr>
            <a:bgClr>
              <a:schemeClr val="bg1"/>
            </a:bgClr>
          </a:pattFill>
        </p:spPr>
        <p:txBody>
          <a:bodyPr wrap="square" anchor="ctr">
            <a:noAutofit/>
          </a:bodyPr>
          <a:lstStyle>
            <a:lvl1pPr algn="ctr">
              <a:defRPr sz="1600">
                <a:solidFill>
                  <a:schemeClr val="tx1">
                    <a:lumMod val="75000"/>
                    <a:lumOff val="25000"/>
                  </a:schemeClr>
                </a:solidFill>
              </a:defRPr>
            </a:lvl1pPr>
          </a:lstStyle>
          <a:p>
            <a:endParaRPr lang="en-US"/>
          </a:p>
        </p:txBody>
      </p:sp>
      <p:sp>
        <p:nvSpPr>
          <p:cNvPr id="3" name="Picture Placeholder 14">
            <a:extLst>
              <a:ext uri="{FF2B5EF4-FFF2-40B4-BE49-F238E27FC236}">
                <a16:creationId xmlns:a16="http://schemas.microsoft.com/office/drawing/2014/main" id="{200D9A1B-811F-1162-B39B-39994075495B}"/>
              </a:ext>
            </a:extLst>
          </p:cNvPr>
          <p:cNvSpPr>
            <a:spLocks noGrp="1"/>
          </p:cNvSpPr>
          <p:nvPr>
            <p:ph type="pic" sz="quarter" idx="19"/>
          </p:nvPr>
        </p:nvSpPr>
        <p:spPr>
          <a:xfrm>
            <a:off x="5815580" y="2492828"/>
            <a:ext cx="2240449" cy="1872344"/>
          </a:xfrm>
          <a:custGeom>
            <a:avLst/>
            <a:gdLst>
              <a:gd name="connsiteX0" fmla="*/ 0 w 2234114"/>
              <a:gd name="connsiteY0" fmla="*/ 0 h 1872344"/>
              <a:gd name="connsiteX1" fmla="*/ 2234114 w 2234114"/>
              <a:gd name="connsiteY1" fmla="*/ 0 h 1872344"/>
              <a:gd name="connsiteX2" fmla="*/ 2234114 w 2234114"/>
              <a:gd name="connsiteY2" fmla="*/ 1872344 h 1872344"/>
              <a:gd name="connsiteX3" fmla="*/ 0 w 2234114"/>
              <a:gd name="connsiteY3" fmla="*/ 1872344 h 1872344"/>
            </a:gdLst>
            <a:ahLst/>
            <a:cxnLst>
              <a:cxn ang="0">
                <a:pos x="connsiteX0" y="connsiteY0"/>
              </a:cxn>
              <a:cxn ang="0">
                <a:pos x="connsiteX1" y="connsiteY1"/>
              </a:cxn>
              <a:cxn ang="0">
                <a:pos x="connsiteX2" y="connsiteY2"/>
              </a:cxn>
              <a:cxn ang="0">
                <a:pos x="connsiteX3" y="connsiteY3"/>
              </a:cxn>
            </a:cxnLst>
            <a:rect l="l" t="t" r="r" b="b"/>
            <a:pathLst>
              <a:path w="2234114" h="1872344">
                <a:moveTo>
                  <a:pt x="0" y="0"/>
                </a:moveTo>
                <a:lnTo>
                  <a:pt x="2234114" y="0"/>
                </a:lnTo>
                <a:lnTo>
                  <a:pt x="2234114" y="1872344"/>
                </a:lnTo>
                <a:lnTo>
                  <a:pt x="0" y="1872344"/>
                </a:lnTo>
                <a:close/>
              </a:path>
            </a:pathLst>
          </a:custGeom>
          <a:pattFill prst="pct10">
            <a:fgClr>
              <a:srgbClr val="0070C0"/>
            </a:fgClr>
            <a:bgClr>
              <a:schemeClr val="bg1"/>
            </a:bgClr>
          </a:pattFill>
        </p:spPr>
        <p:txBody>
          <a:bodyPr wrap="square" anchor="ctr">
            <a:noAutofit/>
          </a:bodyPr>
          <a:lstStyle>
            <a:lvl1pPr algn="ctr">
              <a:defRPr sz="1600">
                <a:solidFill>
                  <a:schemeClr val="tx1">
                    <a:lumMod val="75000"/>
                    <a:lumOff val="25000"/>
                  </a:schemeClr>
                </a:solidFill>
              </a:defRPr>
            </a:lvl1pPr>
          </a:lstStyle>
          <a:p>
            <a:endParaRPr lang="en-US"/>
          </a:p>
        </p:txBody>
      </p:sp>
      <p:sp>
        <p:nvSpPr>
          <p:cNvPr id="5" name="Picture Placeholder 16">
            <a:extLst>
              <a:ext uri="{FF2B5EF4-FFF2-40B4-BE49-F238E27FC236}">
                <a16:creationId xmlns:a16="http://schemas.microsoft.com/office/drawing/2014/main" id="{EF022347-7478-7DAD-3AC7-86AD1F451AA4}"/>
              </a:ext>
            </a:extLst>
          </p:cNvPr>
          <p:cNvSpPr>
            <a:spLocks noGrp="1"/>
          </p:cNvSpPr>
          <p:nvPr>
            <p:ph type="pic" sz="quarter" idx="20"/>
          </p:nvPr>
        </p:nvSpPr>
        <p:spPr>
          <a:xfrm>
            <a:off x="5821915" y="462643"/>
            <a:ext cx="2234114" cy="1872344"/>
          </a:xfrm>
          <a:custGeom>
            <a:avLst/>
            <a:gdLst>
              <a:gd name="connsiteX0" fmla="*/ 0 w 2234114"/>
              <a:gd name="connsiteY0" fmla="*/ 0 h 1872344"/>
              <a:gd name="connsiteX1" fmla="*/ 2234114 w 2234114"/>
              <a:gd name="connsiteY1" fmla="*/ 0 h 1872344"/>
              <a:gd name="connsiteX2" fmla="*/ 2234114 w 2234114"/>
              <a:gd name="connsiteY2" fmla="*/ 1872344 h 1872344"/>
              <a:gd name="connsiteX3" fmla="*/ 0 w 2234114"/>
              <a:gd name="connsiteY3" fmla="*/ 1872344 h 1872344"/>
            </a:gdLst>
            <a:ahLst/>
            <a:cxnLst>
              <a:cxn ang="0">
                <a:pos x="connsiteX0" y="connsiteY0"/>
              </a:cxn>
              <a:cxn ang="0">
                <a:pos x="connsiteX1" y="connsiteY1"/>
              </a:cxn>
              <a:cxn ang="0">
                <a:pos x="connsiteX2" y="connsiteY2"/>
              </a:cxn>
              <a:cxn ang="0">
                <a:pos x="connsiteX3" y="connsiteY3"/>
              </a:cxn>
            </a:cxnLst>
            <a:rect l="l" t="t" r="r" b="b"/>
            <a:pathLst>
              <a:path w="2234114" h="1872344">
                <a:moveTo>
                  <a:pt x="0" y="0"/>
                </a:moveTo>
                <a:lnTo>
                  <a:pt x="2234114" y="0"/>
                </a:lnTo>
                <a:lnTo>
                  <a:pt x="2234114" y="1872344"/>
                </a:lnTo>
                <a:lnTo>
                  <a:pt x="0" y="1872344"/>
                </a:lnTo>
                <a:close/>
              </a:path>
            </a:pathLst>
          </a:custGeom>
          <a:pattFill prst="pct10">
            <a:fgClr>
              <a:srgbClr val="0070C0"/>
            </a:fgClr>
            <a:bgClr>
              <a:schemeClr val="bg1"/>
            </a:bgClr>
          </a:pattFill>
        </p:spPr>
        <p:txBody>
          <a:bodyPr wrap="square" anchor="ctr">
            <a:noAutofit/>
          </a:bodyPr>
          <a:lstStyle>
            <a:lvl1pPr algn="ctr">
              <a:defRPr sz="1600">
                <a:solidFill>
                  <a:schemeClr val="tx1">
                    <a:lumMod val="75000"/>
                    <a:lumOff val="25000"/>
                  </a:schemeClr>
                </a:solidFill>
              </a:defRPr>
            </a:lvl1pPr>
          </a:lstStyle>
          <a:p>
            <a:endParaRPr lang="en-US"/>
          </a:p>
        </p:txBody>
      </p:sp>
    </p:spTree>
    <p:extLst>
      <p:ext uri="{BB962C8B-B14F-4D97-AF65-F5344CB8AC3E}">
        <p14:creationId xmlns:p14="http://schemas.microsoft.com/office/powerpoint/2010/main" val="27052522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02E8C4-4BFF-6A24-6DF3-C1187CF80854}"/>
              </a:ext>
            </a:extLst>
          </p:cNvPr>
          <p:cNvSpPr/>
          <p:nvPr userDrawn="1"/>
        </p:nvSpPr>
        <p:spPr>
          <a:xfrm>
            <a:off x="0" y="0"/>
            <a:ext cx="12192000" cy="6858000"/>
          </a:xfrm>
          <a:prstGeom prst="rect">
            <a:avLst/>
          </a:prstGeom>
          <a:solidFill>
            <a:srgbClr val="1E26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3">
            <a:extLst>
              <a:ext uri="{FF2B5EF4-FFF2-40B4-BE49-F238E27FC236}">
                <a16:creationId xmlns:a16="http://schemas.microsoft.com/office/drawing/2014/main" id="{A425494C-BD08-4183-7DE6-A7E88678F32E}"/>
              </a:ext>
            </a:extLst>
          </p:cNvPr>
          <p:cNvSpPr>
            <a:spLocks noGrp="1"/>
          </p:cNvSpPr>
          <p:nvPr>
            <p:ph type="pic" sz="quarter" idx="13"/>
          </p:nvPr>
        </p:nvSpPr>
        <p:spPr>
          <a:xfrm>
            <a:off x="888005" y="715854"/>
            <a:ext cx="2554179" cy="5407242"/>
          </a:xfrm>
          <a:prstGeom prst="roundRect">
            <a:avLst>
              <a:gd name="adj" fmla="val 10203"/>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2" name="Picture Placeholder 3">
            <a:extLst>
              <a:ext uri="{FF2B5EF4-FFF2-40B4-BE49-F238E27FC236}">
                <a16:creationId xmlns:a16="http://schemas.microsoft.com/office/drawing/2014/main" id="{77DE46E6-B760-B901-A470-F156525433D1}"/>
              </a:ext>
            </a:extLst>
          </p:cNvPr>
          <p:cNvSpPr>
            <a:spLocks noGrp="1"/>
          </p:cNvSpPr>
          <p:nvPr>
            <p:ph type="pic" sz="quarter" idx="14"/>
          </p:nvPr>
        </p:nvSpPr>
        <p:spPr>
          <a:xfrm>
            <a:off x="4031255" y="2611329"/>
            <a:ext cx="2554179" cy="5407242"/>
          </a:xfrm>
          <a:prstGeom prst="roundRect">
            <a:avLst>
              <a:gd name="adj" fmla="val 10203"/>
            </a:avLst>
          </a:pr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5588396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B53D14FE-FDAD-EC1D-76F3-BC3C82999440}"/>
              </a:ext>
            </a:extLst>
          </p:cNvPr>
          <p:cNvSpPr>
            <a:spLocks noGrp="1"/>
          </p:cNvSpPr>
          <p:nvPr>
            <p:ph type="pic" sz="quarter" idx="14"/>
          </p:nvPr>
        </p:nvSpPr>
        <p:spPr>
          <a:xfrm>
            <a:off x="6676571" y="1190172"/>
            <a:ext cx="6645157" cy="4180114"/>
          </a:xfrm>
          <a:prstGeom prst="rect">
            <a:avLst/>
          </a:prstGeom>
          <a:pattFill prst="pct1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5764621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0A2444-9E8E-804F-25E1-58510E816E98}"/>
              </a:ext>
            </a:extLst>
          </p:cNvPr>
          <p:cNvSpPr/>
          <p:nvPr userDrawn="1"/>
        </p:nvSpPr>
        <p:spPr>
          <a:xfrm flipH="1">
            <a:off x="8679540" y="1212370"/>
            <a:ext cx="2878074" cy="4433260"/>
          </a:xfrm>
          <a:prstGeom prst="rect">
            <a:avLst/>
          </a:prstGeom>
          <a:solidFill>
            <a:srgbClr val="FCA325"/>
          </a:solidFill>
          <a:ln>
            <a:noFill/>
          </a:ln>
          <a:effectLst>
            <a:outerShdw blurRad="444500" sx="102000" sy="102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a:solidFill>
                <a:schemeClr val="bg1"/>
              </a:solidFill>
              <a:latin typeface="Inter SemiBold" panose="02000503000000020004" pitchFamily="2" charset="0"/>
              <a:ea typeface="Inter SemiBold" panose="02000503000000020004" pitchFamily="2" charset="0"/>
              <a:cs typeface="Poppins" panose="00000500000000000000" pitchFamily="2" charset="0"/>
            </a:endParaRPr>
          </a:p>
        </p:txBody>
      </p:sp>
      <p:sp>
        <p:nvSpPr>
          <p:cNvPr id="7" name="Rounded Rectangle 13">
            <a:extLst>
              <a:ext uri="{FF2B5EF4-FFF2-40B4-BE49-F238E27FC236}">
                <a16:creationId xmlns:a16="http://schemas.microsoft.com/office/drawing/2014/main" id="{017910C5-7DF2-2F75-A9A9-878D8DCD83A7}"/>
              </a:ext>
            </a:extLst>
          </p:cNvPr>
          <p:cNvSpPr/>
          <p:nvPr userDrawn="1"/>
        </p:nvSpPr>
        <p:spPr>
          <a:xfrm>
            <a:off x="9237442" y="1557511"/>
            <a:ext cx="1762270" cy="1762270"/>
          </a:xfrm>
          <a:prstGeom prst="ellipse">
            <a:avLst/>
          </a:prstGeom>
          <a:solidFill>
            <a:schemeClr val="bg1"/>
          </a:solidFill>
          <a:ln>
            <a:noFill/>
          </a:ln>
          <a:effectLst>
            <a:outerShdw blurRad="698500" dist="190500" dir="2700000" algn="ctr" rotWithShape="0">
              <a:srgbClr val="1E263B">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Picture Placeholder 7">
            <a:extLst>
              <a:ext uri="{FF2B5EF4-FFF2-40B4-BE49-F238E27FC236}">
                <a16:creationId xmlns:a16="http://schemas.microsoft.com/office/drawing/2014/main" id="{E44ABD2E-A41C-4172-24EE-9BDC4DD2143A}"/>
              </a:ext>
            </a:extLst>
          </p:cNvPr>
          <p:cNvSpPr>
            <a:spLocks noGrp="1"/>
          </p:cNvSpPr>
          <p:nvPr>
            <p:ph type="pic" sz="quarter" idx="11"/>
          </p:nvPr>
        </p:nvSpPr>
        <p:spPr>
          <a:xfrm>
            <a:off x="9337815" y="1657883"/>
            <a:ext cx="1561525" cy="1561525"/>
          </a:xfrm>
          <a:custGeom>
            <a:avLst/>
            <a:gdLst>
              <a:gd name="connsiteX0" fmla="*/ 1059649 w 2119298"/>
              <a:gd name="connsiteY0" fmla="*/ 0 h 2119298"/>
              <a:gd name="connsiteX1" fmla="*/ 2119298 w 2119298"/>
              <a:gd name="connsiteY1" fmla="*/ 1059649 h 2119298"/>
              <a:gd name="connsiteX2" fmla="*/ 1059649 w 2119298"/>
              <a:gd name="connsiteY2" fmla="*/ 2119298 h 2119298"/>
              <a:gd name="connsiteX3" fmla="*/ 0 w 2119298"/>
              <a:gd name="connsiteY3" fmla="*/ 1059649 h 2119298"/>
              <a:gd name="connsiteX4" fmla="*/ 1059649 w 2119298"/>
              <a:gd name="connsiteY4" fmla="*/ 0 h 2119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298" h="2119298">
                <a:moveTo>
                  <a:pt x="1059649" y="0"/>
                </a:moveTo>
                <a:cubicBezTo>
                  <a:pt x="1644877" y="0"/>
                  <a:pt x="2119298" y="474422"/>
                  <a:pt x="2119298" y="1059649"/>
                </a:cubicBezTo>
                <a:cubicBezTo>
                  <a:pt x="2119298" y="1644877"/>
                  <a:pt x="1644877" y="2119298"/>
                  <a:pt x="1059649" y="2119298"/>
                </a:cubicBezTo>
                <a:cubicBezTo>
                  <a:pt x="474422" y="2119298"/>
                  <a:pt x="0" y="1644877"/>
                  <a:pt x="0" y="1059649"/>
                </a:cubicBezTo>
                <a:cubicBezTo>
                  <a:pt x="0" y="474422"/>
                  <a:pt x="474422" y="0"/>
                  <a:pt x="1059649" y="0"/>
                </a:cubicBezTo>
                <a:close/>
              </a:path>
            </a:pathLst>
          </a:custGeom>
          <a:pattFill prst="pct5">
            <a:fgClr>
              <a:srgbClr val="0070C0"/>
            </a:fgClr>
            <a:bgClr>
              <a:schemeClr val="bg1"/>
            </a:bgClr>
          </a:pattFill>
        </p:spPr>
        <p:txBody>
          <a:bodyPr vert="horz" lIns="91440" tIns="45720" rIns="91440" bIns="45720" rtlCol="0">
            <a:normAutofit/>
          </a:bodyPr>
          <a:lstStyle>
            <a:lvl1pPr>
              <a:defRPr lang="en-US" sz="1200"/>
            </a:lvl1pPr>
          </a:lstStyle>
          <a:p>
            <a:pPr lvl="0"/>
            <a:endParaRPr lang="en-US"/>
          </a:p>
        </p:txBody>
      </p:sp>
      <p:sp>
        <p:nvSpPr>
          <p:cNvPr id="11" name="Rectangle 10">
            <a:extLst>
              <a:ext uri="{FF2B5EF4-FFF2-40B4-BE49-F238E27FC236}">
                <a16:creationId xmlns:a16="http://schemas.microsoft.com/office/drawing/2014/main" id="{79A01B05-A73B-04F4-3CB1-148BE9C5D41F}"/>
              </a:ext>
            </a:extLst>
          </p:cNvPr>
          <p:cNvSpPr/>
          <p:nvPr userDrawn="1"/>
        </p:nvSpPr>
        <p:spPr>
          <a:xfrm flipH="1">
            <a:off x="5638628" y="1212370"/>
            <a:ext cx="2878074" cy="4433260"/>
          </a:xfrm>
          <a:prstGeom prst="rect">
            <a:avLst/>
          </a:prstGeom>
          <a:solidFill>
            <a:srgbClr val="1E263B"/>
          </a:solidFill>
          <a:ln>
            <a:noFill/>
          </a:ln>
          <a:effectLst>
            <a:outerShdw blurRad="444500" sx="102000" sy="102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a:solidFill>
                <a:schemeClr val="bg1"/>
              </a:solidFill>
              <a:latin typeface="Inter SemiBold" panose="02000503000000020004" pitchFamily="2" charset="0"/>
              <a:ea typeface="Inter SemiBold" panose="02000503000000020004" pitchFamily="2" charset="0"/>
              <a:cs typeface="Poppins" panose="00000500000000000000" pitchFamily="2" charset="0"/>
            </a:endParaRPr>
          </a:p>
        </p:txBody>
      </p:sp>
      <p:sp>
        <p:nvSpPr>
          <p:cNvPr id="12" name="Rounded Rectangle 13">
            <a:extLst>
              <a:ext uri="{FF2B5EF4-FFF2-40B4-BE49-F238E27FC236}">
                <a16:creationId xmlns:a16="http://schemas.microsoft.com/office/drawing/2014/main" id="{1B69D48D-B42B-E356-044D-700AD4E39AD6}"/>
              </a:ext>
            </a:extLst>
          </p:cNvPr>
          <p:cNvSpPr/>
          <p:nvPr userDrawn="1"/>
        </p:nvSpPr>
        <p:spPr>
          <a:xfrm>
            <a:off x="6196530" y="1557511"/>
            <a:ext cx="1762270" cy="1762270"/>
          </a:xfrm>
          <a:prstGeom prst="ellipse">
            <a:avLst/>
          </a:prstGeom>
          <a:solidFill>
            <a:schemeClr val="bg1"/>
          </a:solidFill>
          <a:ln>
            <a:noFill/>
          </a:ln>
          <a:effectLst>
            <a:outerShdw blurRad="698500" dist="190500" dir="2700000" algn="ctr" rotWithShape="0">
              <a:srgbClr val="1E263B">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Picture Placeholder 7">
            <a:extLst>
              <a:ext uri="{FF2B5EF4-FFF2-40B4-BE49-F238E27FC236}">
                <a16:creationId xmlns:a16="http://schemas.microsoft.com/office/drawing/2014/main" id="{4AB5A0DF-E5AF-1F43-A1A3-50C530A730A9}"/>
              </a:ext>
            </a:extLst>
          </p:cNvPr>
          <p:cNvSpPr>
            <a:spLocks noGrp="1"/>
          </p:cNvSpPr>
          <p:nvPr>
            <p:ph type="pic" sz="quarter" idx="12"/>
          </p:nvPr>
        </p:nvSpPr>
        <p:spPr>
          <a:xfrm>
            <a:off x="6296903" y="1657883"/>
            <a:ext cx="1561525" cy="1561525"/>
          </a:xfrm>
          <a:custGeom>
            <a:avLst/>
            <a:gdLst>
              <a:gd name="connsiteX0" fmla="*/ 1059649 w 2119298"/>
              <a:gd name="connsiteY0" fmla="*/ 0 h 2119298"/>
              <a:gd name="connsiteX1" fmla="*/ 2119298 w 2119298"/>
              <a:gd name="connsiteY1" fmla="*/ 1059649 h 2119298"/>
              <a:gd name="connsiteX2" fmla="*/ 1059649 w 2119298"/>
              <a:gd name="connsiteY2" fmla="*/ 2119298 h 2119298"/>
              <a:gd name="connsiteX3" fmla="*/ 0 w 2119298"/>
              <a:gd name="connsiteY3" fmla="*/ 1059649 h 2119298"/>
              <a:gd name="connsiteX4" fmla="*/ 1059649 w 2119298"/>
              <a:gd name="connsiteY4" fmla="*/ 0 h 2119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298" h="2119298">
                <a:moveTo>
                  <a:pt x="1059649" y="0"/>
                </a:moveTo>
                <a:cubicBezTo>
                  <a:pt x="1644877" y="0"/>
                  <a:pt x="2119298" y="474422"/>
                  <a:pt x="2119298" y="1059649"/>
                </a:cubicBezTo>
                <a:cubicBezTo>
                  <a:pt x="2119298" y="1644877"/>
                  <a:pt x="1644877" y="2119298"/>
                  <a:pt x="1059649" y="2119298"/>
                </a:cubicBezTo>
                <a:cubicBezTo>
                  <a:pt x="474422" y="2119298"/>
                  <a:pt x="0" y="1644877"/>
                  <a:pt x="0" y="1059649"/>
                </a:cubicBezTo>
                <a:cubicBezTo>
                  <a:pt x="0" y="474422"/>
                  <a:pt x="474422" y="0"/>
                  <a:pt x="1059649" y="0"/>
                </a:cubicBezTo>
                <a:close/>
              </a:path>
            </a:pathLst>
          </a:custGeom>
          <a:pattFill prst="pct5">
            <a:fgClr>
              <a:srgbClr val="0070C0"/>
            </a:fgClr>
            <a:bgClr>
              <a:schemeClr val="bg1"/>
            </a:bgClr>
          </a:pattFill>
        </p:spPr>
        <p:txBody>
          <a:bodyPr vert="horz" lIns="91440" tIns="45720" rIns="91440" bIns="45720" rtlCol="0">
            <a:normAutofit/>
          </a:bodyPr>
          <a:lstStyle>
            <a:lvl1pPr>
              <a:defRPr lang="en-US" sz="1200"/>
            </a:lvl1pPr>
          </a:lstStyle>
          <a:p>
            <a:pPr lvl="0"/>
            <a:endParaRPr lang="en-US"/>
          </a:p>
        </p:txBody>
      </p:sp>
    </p:spTree>
    <p:extLst>
      <p:ext uri="{BB962C8B-B14F-4D97-AF65-F5344CB8AC3E}">
        <p14:creationId xmlns:p14="http://schemas.microsoft.com/office/powerpoint/2010/main" val="17560591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 name="Picture Placeholder 9">
            <a:extLst>
              <a:ext uri="{FF2B5EF4-FFF2-40B4-BE49-F238E27FC236}">
                <a16:creationId xmlns:a16="http://schemas.microsoft.com/office/drawing/2014/main" id="{A4BC1CCC-5DEE-C051-9364-D963E6A90E8B}"/>
              </a:ext>
            </a:extLst>
          </p:cNvPr>
          <p:cNvSpPr>
            <a:spLocks noGrp="1"/>
          </p:cNvSpPr>
          <p:nvPr>
            <p:ph type="pic" sz="quarter" idx="14"/>
          </p:nvPr>
        </p:nvSpPr>
        <p:spPr>
          <a:xfrm>
            <a:off x="5810250" y="631474"/>
            <a:ext cx="6381750" cy="3325933"/>
          </a:xfrm>
          <a:prstGeom prst="rect">
            <a:avLst/>
          </a:prstGeom>
          <a:pattFill prst="pct1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914734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3B17AED1-01E1-2980-DA10-7E50E40E5A93}"/>
              </a:ext>
            </a:extLst>
          </p:cNvPr>
          <p:cNvSpPr>
            <a:spLocks noGrp="1"/>
          </p:cNvSpPr>
          <p:nvPr>
            <p:ph type="pic" sz="quarter" idx="30" hasCustomPrompt="1"/>
          </p:nvPr>
        </p:nvSpPr>
        <p:spPr>
          <a:xfrm>
            <a:off x="6991350" y="733652"/>
            <a:ext cx="4324350" cy="5390696"/>
          </a:xfrm>
          <a:prstGeom prst="rect">
            <a:avLst/>
          </a:prstGeom>
          <a:pattFill prst="pct10">
            <a:fgClr>
              <a:schemeClr val="accent1"/>
            </a:fgClr>
            <a:bgClr>
              <a:schemeClr val="bg1"/>
            </a:bgClr>
          </a:pattFill>
        </p:spPr>
        <p:txBody>
          <a:bodyPr wrap="square">
            <a:noAutofit/>
          </a:bodyPr>
          <a:lstStyle>
            <a:lvl1pPr>
              <a:defRPr lang="en-ID" sz="1600"/>
            </a:lvl1pPr>
          </a:lstStyle>
          <a:p>
            <a:r>
              <a:rPr lang="id-ID"/>
              <a:t> </a:t>
            </a:r>
            <a:endParaRPr lang="en-ID"/>
          </a:p>
        </p:txBody>
      </p:sp>
      <p:sp>
        <p:nvSpPr>
          <p:cNvPr id="3" name="Picture Placeholder 14">
            <a:extLst>
              <a:ext uri="{FF2B5EF4-FFF2-40B4-BE49-F238E27FC236}">
                <a16:creationId xmlns:a16="http://schemas.microsoft.com/office/drawing/2014/main" id="{B9CFCFEC-A717-C821-9673-D747E2E75C6F}"/>
              </a:ext>
            </a:extLst>
          </p:cNvPr>
          <p:cNvSpPr>
            <a:spLocks noGrp="1"/>
          </p:cNvSpPr>
          <p:nvPr>
            <p:ph type="pic" sz="quarter" idx="12"/>
          </p:nvPr>
        </p:nvSpPr>
        <p:spPr>
          <a:xfrm>
            <a:off x="6018567" y="4853428"/>
            <a:ext cx="557940" cy="557940"/>
          </a:xfrm>
          <a:custGeom>
            <a:avLst/>
            <a:gdLst>
              <a:gd name="connsiteX0" fmla="*/ 278970 w 557940"/>
              <a:gd name="connsiteY0" fmla="*/ 0 h 557940"/>
              <a:gd name="connsiteX1" fmla="*/ 557940 w 557940"/>
              <a:gd name="connsiteY1" fmla="*/ 278970 h 557940"/>
              <a:gd name="connsiteX2" fmla="*/ 278970 w 557940"/>
              <a:gd name="connsiteY2" fmla="*/ 557940 h 557940"/>
              <a:gd name="connsiteX3" fmla="*/ 0 w 557940"/>
              <a:gd name="connsiteY3" fmla="*/ 278970 h 557940"/>
              <a:gd name="connsiteX4" fmla="*/ 278970 w 557940"/>
              <a:gd name="connsiteY4" fmla="*/ 0 h 557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940" h="557940">
                <a:moveTo>
                  <a:pt x="278970" y="0"/>
                </a:moveTo>
                <a:cubicBezTo>
                  <a:pt x="433041" y="0"/>
                  <a:pt x="557940" y="124899"/>
                  <a:pt x="557940" y="278970"/>
                </a:cubicBezTo>
                <a:cubicBezTo>
                  <a:pt x="557940" y="433041"/>
                  <a:pt x="433041" y="557940"/>
                  <a:pt x="278970" y="557940"/>
                </a:cubicBezTo>
                <a:cubicBezTo>
                  <a:pt x="124899" y="557940"/>
                  <a:pt x="0" y="433041"/>
                  <a:pt x="0" y="278970"/>
                </a:cubicBezTo>
                <a:cubicBezTo>
                  <a:pt x="0" y="124899"/>
                  <a:pt x="124899" y="0"/>
                  <a:pt x="278970" y="0"/>
                </a:cubicBezTo>
                <a:close/>
              </a:path>
            </a:pathLst>
          </a:custGeom>
          <a:pattFill prst="pct10">
            <a:fgClr>
              <a:schemeClr val="accent1"/>
            </a:fgClr>
            <a:bgClr>
              <a:schemeClr val="bg1"/>
            </a:bgClr>
          </a:pattFill>
          <a:ln w="28575">
            <a:solidFill>
              <a:schemeClr val="bg1"/>
            </a:solidFill>
          </a:ln>
        </p:spPr>
        <p:txBody>
          <a:bodyPr wrap="square">
            <a:noAutofit/>
          </a:bodyPr>
          <a:lstStyle>
            <a:lvl1pPr>
              <a:defRPr sz="800">
                <a:latin typeface="Arial" panose="020B0604020202020204" pitchFamily="34" charset="0"/>
                <a:cs typeface="Arial" panose="020B0604020202020204" pitchFamily="34" charset="0"/>
              </a:defRPr>
            </a:lvl1pPr>
          </a:lstStyle>
          <a:p>
            <a:endParaRPr lang="en-US"/>
          </a:p>
        </p:txBody>
      </p:sp>
      <p:sp>
        <p:nvSpPr>
          <p:cNvPr id="4" name="Picture Placeholder 16">
            <a:extLst>
              <a:ext uri="{FF2B5EF4-FFF2-40B4-BE49-F238E27FC236}">
                <a16:creationId xmlns:a16="http://schemas.microsoft.com/office/drawing/2014/main" id="{AE988DBC-92DA-80D3-916D-A07A1203B8BA}"/>
              </a:ext>
            </a:extLst>
          </p:cNvPr>
          <p:cNvSpPr>
            <a:spLocks noGrp="1"/>
          </p:cNvSpPr>
          <p:nvPr>
            <p:ph type="pic" sz="quarter" idx="13"/>
          </p:nvPr>
        </p:nvSpPr>
        <p:spPr>
          <a:xfrm>
            <a:off x="6372632" y="4853428"/>
            <a:ext cx="557940" cy="557940"/>
          </a:xfrm>
          <a:custGeom>
            <a:avLst/>
            <a:gdLst>
              <a:gd name="connsiteX0" fmla="*/ 278970 w 557940"/>
              <a:gd name="connsiteY0" fmla="*/ 0 h 557940"/>
              <a:gd name="connsiteX1" fmla="*/ 557940 w 557940"/>
              <a:gd name="connsiteY1" fmla="*/ 278970 h 557940"/>
              <a:gd name="connsiteX2" fmla="*/ 278970 w 557940"/>
              <a:gd name="connsiteY2" fmla="*/ 557940 h 557940"/>
              <a:gd name="connsiteX3" fmla="*/ 0 w 557940"/>
              <a:gd name="connsiteY3" fmla="*/ 278970 h 557940"/>
              <a:gd name="connsiteX4" fmla="*/ 278970 w 557940"/>
              <a:gd name="connsiteY4" fmla="*/ 0 h 557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940" h="557940">
                <a:moveTo>
                  <a:pt x="278970" y="0"/>
                </a:moveTo>
                <a:cubicBezTo>
                  <a:pt x="433041" y="0"/>
                  <a:pt x="557940" y="124899"/>
                  <a:pt x="557940" y="278970"/>
                </a:cubicBezTo>
                <a:cubicBezTo>
                  <a:pt x="557940" y="433041"/>
                  <a:pt x="433041" y="557940"/>
                  <a:pt x="278970" y="557940"/>
                </a:cubicBezTo>
                <a:cubicBezTo>
                  <a:pt x="124899" y="557940"/>
                  <a:pt x="0" y="433041"/>
                  <a:pt x="0" y="278970"/>
                </a:cubicBezTo>
                <a:cubicBezTo>
                  <a:pt x="0" y="124899"/>
                  <a:pt x="124899" y="0"/>
                  <a:pt x="278970" y="0"/>
                </a:cubicBezTo>
                <a:close/>
              </a:path>
            </a:pathLst>
          </a:custGeom>
          <a:pattFill prst="pct10">
            <a:fgClr>
              <a:schemeClr val="accent1"/>
            </a:fgClr>
            <a:bgClr>
              <a:schemeClr val="bg1"/>
            </a:bgClr>
          </a:pattFill>
          <a:ln w="28575">
            <a:solidFill>
              <a:schemeClr val="bg1"/>
            </a:solidFill>
          </a:ln>
        </p:spPr>
        <p:txBody>
          <a:bodyPr wrap="square">
            <a:noAutofit/>
          </a:bodyPr>
          <a:lstStyle>
            <a:lvl1pPr>
              <a:defRPr sz="800">
                <a:latin typeface="Arial" panose="020B0604020202020204" pitchFamily="34" charset="0"/>
                <a:cs typeface="Arial" panose="020B0604020202020204" pitchFamily="34" charset="0"/>
              </a:defRPr>
            </a:lvl1pPr>
          </a:lstStyle>
          <a:p>
            <a:endParaRPr lang="en-US"/>
          </a:p>
        </p:txBody>
      </p:sp>
      <p:sp>
        <p:nvSpPr>
          <p:cNvPr id="5" name="Picture Placeholder 18">
            <a:extLst>
              <a:ext uri="{FF2B5EF4-FFF2-40B4-BE49-F238E27FC236}">
                <a16:creationId xmlns:a16="http://schemas.microsoft.com/office/drawing/2014/main" id="{19B32862-1185-8F3C-2383-D61D5E856C3E}"/>
              </a:ext>
            </a:extLst>
          </p:cNvPr>
          <p:cNvSpPr>
            <a:spLocks noGrp="1"/>
          </p:cNvSpPr>
          <p:nvPr>
            <p:ph type="pic" sz="quarter" idx="14"/>
          </p:nvPr>
        </p:nvSpPr>
        <p:spPr>
          <a:xfrm>
            <a:off x="6726697" y="4853428"/>
            <a:ext cx="557940" cy="557940"/>
          </a:xfrm>
          <a:custGeom>
            <a:avLst/>
            <a:gdLst>
              <a:gd name="connsiteX0" fmla="*/ 278970 w 557940"/>
              <a:gd name="connsiteY0" fmla="*/ 0 h 557940"/>
              <a:gd name="connsiteX1" fmla="*/ 557940 w 557940"/>
              <a:gd name="connsiteY1" fmla="*/ 278970 h 557940"/>
              <a:gd name="connsiteX2" fmla="*/ 278970 w 557940"/>
              <a:gd name="connsiteY2" fmla="*/ 557940 h 557940"/>
              <a:gd name="connsiteX3" fmla="*/ 0 w 557940"/>
              <a:gd name="connsiteY3" fmla="*/ 278970 h 557940"/>
              <a:gd name="connsiteX4" fmla="*/ 278970 w 557940"/>
              <a:gd name="connsiteY4" fmla="*/ 0 h 557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940" h="557940">
                <a:moveTo>
                  <a:pt x="278970" y="0"/>
                </a:moveTo>
                <a:cubicBezTo>
                  <a:pt x="433041" y="0"/>
                  <a:pt x="557940" y="124899"/>
                  <a:pt x="557940" y="278970"/>
                </a:cubicBezTo>
                <a:cubicBezTo>
                  <a:pt x="557940" y="433041"/>
                  <a:pt x="433041" y="557940"/>
                  <a:pt x="278970" y="557940"/>
                </a:cubicBezTo>
                <a:cubicBezTo>
                  <a:pt x="124899" y="557940"/>
                  <a:pt x="0" y="433041"/>
                  <a:pt x="0" y="278970"/>
                </a:cubicBezTo>
                <a:cubicBezTo>
                  <a:pt x="0" y="124899"/>
                  <a:pt x="124899" y="0"/>
                  <a:pt x="278970" y="0"/>
                </a:cubicBezTo>
                <a:close/>
              </a:path>
            </a:pathLst>
          </a:custGeom>
          <a:pattFill prst="pct10">
            <a:fgClr>
              <a:schemeClr val="accent1"/>
            </a:fgClr>
            <a:bgClr>
              <a:schemeClr val="bg1"/>
            </a:bgClr>
          </a:pattFill>
          <a:ln w="28575">
            <a:solidFill>
              <a:schemeClr val="bg1"/>
            </a:solidFill>
          </a:ln>
        </p:spPr>
        <p:txBody>
          <a:bodyPr wrap="square">
            <a:noAutofit/>
          </a:bodyPr>
          <a:lstStyle>
            <a:lvl1pPr>
              <a:defRPr sz="800">
                <a:latin typeface="Arial" panose="020B0604020202020204" pitchFamily="34" charset="0"/>
                <a:cs typeface="Arial" panose="020B0604020202020204" pitchFamily="34" charset="0"/>
              </a:defRPr>
            </a:lvl1pPr>
          </a:lstStyle>
          <a:p>
            <a:endParaRPr lang="en-US"/>
          </a:p>
        </p:txBody>
      </p:sp>
      <p:sp>
        <p:nvSpPr>
          <p:cNvPr id="6" name="Picture Placeholder 20">
            <a:extLst>
              <a:ext uri="{FF2B5EF4-FFF2-40B4-BE49-F238E27FC236}">
                <a16:creationId xmlns:a16="http://schemas.microsoft.com/office/drawing/2014/main" id="{E150F844-79F2-9DB5-DDA9-A500C17FB932}"/>
              </a:ext>
            </a:extLst>
          </p:cNvPr>
          <p:cNvSpPr>
            <a:spLocks noGrp="1"/>
          </p:cNvSpPr>
          <p:nvPr>
            <p:ph type="pic" sz="quarter" idx="15"/>
          </p:nvPr>
        </p:nvSpPr>
        <p:spPr>
          <a:xfrm>
            <a:off x="7080762" y="4853428"/>
            <a:ext cx="557940" cy="557940"/>
          </a:xfrm>
          <a:custGeom>
            <a:avLst/>
            <a:gdLst>
              <a:gd name="connsiteX0" fmla="*/ 278970 w 557940"/>
              <a:gd name="connsiteY0" fmla="*/ 0 h 557940"/>
              <a:gd name="connsiteX1" fmla="*/ 557940 w 557940"/>
              <a:gd name="connsiteY1" fmla="*/ 278970 h 557940"/>
              <a:gd name="connsiteX2" fmla="*/ 278970 w 557940"/>
              <a:gd name="connsiteY2" fmla="*/ 557940 h 557940"/>
              <a:gd name="connsiteX3" fmla="*/ 0 w 557940"/>
              <a:gd name="connsiteY3" fmla="*/ 278970 h 557940"/>
              <a:gd name="connsiteX4" fmla="*/ 278970 w 557940"/>
              <a:gd name="connsiteY4" fmla="*/ 0 h 557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940" h="557940">
                <a:moveTo>
                  <a:pt x="278970" y="0"/>
                </a:moveTo>
                <a:cubicBezTo>
                  <a:pt x="433041" y="0"/>
                  <a:pt x="557940" y="124899"/>
                  <a:pt x="557940" y="278970"/>
                </a:cubicBezTo>
                <a:cubicBezTo>
                  <a:pt x="557940" y="433041"/>
                  <a:pt x="433041" y="557940"/>
                  <a:pt x="278970" y="557940"/>
                </a:cubicBezTo>
                <a:cubicBezTo>
                  <a:pt x="124899" y="557940"/>
                  <a:pt x="0" y="433041"/>
                  <a:pt x="0" y="278970"/>
                </a:cubicBezTo>
                <a:cubicBezTo>
                  <a:pt x="0" y="124899"/>
                  <a:pt x="124899" y="0"/>
                  <a:pt x="278970" y="0"/>
                </a:cubicBezTo>
                <a:close/>
              </a:path>
            </a:pathLst>
          </a:custGeom>
          <a:pattFill prst="pct10">
            <a:fgClr>
              <a:schemeClr val="accent1"/>
            </a:fgClr>
            <a:bgClr>
              <a:schemeClr val="bg1"/>
            </a:bgClr>
          </a:pattFill>
          <a:ln w="28575">
            <a:solidFill>
              <a:schemeClr val="bg1"/>
            </a:solidFill>
          </a:ln>
        </p:spPr>
        <p:txBody>
          <a:bodyPr wrap="square">
            <a:noAutofit/>
          </a:bodyPr>
          <a:lstStyle>
            <a:lvl1pPr>
              <a:defRPr sz="8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1766091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Picture Placeholder 18">
            <a:extLst>
              <a:ext uri="{FF2B5EF4-FFF2-40B4-BE49-F238E27FC236}">
                <a16:creationId xmlns:a16="http://schemas.microsoft.com/office/drawing/2014/main" id="{41F8B9AB-6410-F498-0CC7-F448C75C57AE}"/>
              </a:ext>
            </a:extLst>
          </p:cNvPr>
          <p:cNvSpPr>
            <a:spLocks noGrp="1"/>
          </p:cNvSpPr>
          <p:nvPr>
            <p:ph type="pic" sz="quarter" idx="30" hasCustomPrompt="1"/>
          </p:nvPr>
        </p:nvSpPr>
        <p:spPr>
          <a:xfrm>
            <a:off x="0" y="0"/>
            <a:ext cx="5073983" cy="6858000"/>
          </a:xfrm>
          <a:prstGeom prst="rect">
            <a:avLst/>
          </a:prstGeom>
          <a:pattFill prst="pct10">
            <a:fgClr>
              <a:schemeClr val="accent1"/>
            </a:fgClr>
            <a:bgClr>
              <a:schemeClr val="bg1"/>
            </a:bgClr>
          </a:pattFill>
        </p:spPr>
        <p:txBody>
          <a:bodyPr wrap="square">
            <a:noAutofit/>
          </a:bodyPr>
          <a:lstStyle>
            <a:lvl1pPr>
              <a:defRPr lang="en-ID" sz="1600"/>
            </a:lvl1pPr>
          </a:lstStyle>
          <a:p>
            <a:r>
              <a:rPr lang="id-ID"/>
              <a:t> </a:t>
            </a:r>
            <a:endParaRPr lang="en-ID"/>
          </a:p>
        </p:txBody>
      </p:sp>
    </p:spTree>
    <p:extLst>
      <p:ext uri="{BB962C8B-B14F-4D97-AF65-F5344CB8AC3E}">
        <p14:creationId xmlns:p14="http://schemas.microsoft.com/office/powerpoint/2010/main" val="4102045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8E99CE5-C208-90DF-FD01-8491357B0D5A}"/>
              </a:ext>
            </a:extLst>
          </p:cNvPr>
          <p:cNvSpPr>
            <a:spLocks noGrp="1"/>
          </p:cNvSpPr>
          <p:nvPr>
            <p:ph type="pic" sz="quarter" idx="30" hasCustomPrompt="1"/>
          </p:nvPr>
        </p:nvSpPr>
        <p:spPr>
          <a:xfrm>
            <a:off x="5210630" y="709839"/>
            <a:ext cx="6270170" cy="2933247"/>
          </a:xfrm>
          <a:custGeom>
            <a:avLst/>
            <a:gdLst>
              <a:gd name="connsiteX0" fmla="*/ 0 w 6270170"/>
              <a:gd name="connsiteY0" fmla="*/ 0 h 2933247"/>
              <a:gd name="connsiteX1" fmla="*/ 6270170 w 6270170"/>
              <a:gd name="connsiteY1" fmla="*/ 0 h 2933247"/>
              <a:gd name="connsiteX2" fmla="*/ 6270170 w 6270170"/>
              <a:gd name="connsiteY2" fmla="*/ 2933247 h 2933247"/>
              <a:gd name="connsiteX3" fmla="*/ 0 w 6270170"/>
              <a:gd name="connsiteY3" fmla="*/ 2933247 h 2933247"/>
            </a:gdLst>
            <a:ahLst/>
            <a:cxnLst>
              <a:cxn ang="0">
                <a:pos x="connsiteX0" y="connsiteY0"/>
              </a:cxn>
              <a:cxn ang="0">
                <a:pos x="connsiteX1" y="connsiteY1"/>
              </a:cxn>
              <a:cxn ang="0">
                <a:pos x="connsiteX2" y="connsiteY2"/>
              </a:cxn>
              <a:cxn ang="0">
                <a:pos x="connsiteX3" y="connsiteY3"/>
              </a:cxn>
            </a:cxnLst>
            <a:rect l="l" t="t" r="r" b="b"/>
            <a:pathLst>
              <a:path w="6270170" h="2933247">
                <a:moveTo>
                  <a:pt x="0" y="0"/>
                </a:moveTo>
                <a:lnTo>
                  <a:pt x="6270170" y="0"/>
                </a:lnTo>
                <a:lnTo>
                  <a:pt x="6270170" y="2933247"/>
                </a:lnTo>
                <a:lnTo>
                  <a:pt x="0" y="2933247"/>
                </a:lnTo>
                <a:close/>
              </a:path>
            </a:pathLst>
          </a:custGeom>
          <a:pattFill prst="pct10">
            <a:fgClr>
              <a:schemeClr val="accent1"/>
            </a:fgClr>
            <a:bgClr>
              <a:schemeClr val="bg1"/>
            </a:bgClr>
          </a:pattFill>
        </p:spPr>
        <p:txBody>
          <a:bodyPr wrap="square">
            <a:noAutofit/>
          </a:bodyPr>
          <a:lstStyle>
            <a:lvl1pPr>
              <a:defRPr lang="en-ID" sz="1600"/>
            </a:lvl1pPr>
          </a:lstStyle>
          <a:p>
            <a:r>
              <a:rPr lang="id-ID"/>
              <a:t> </a:t>
            </a:r>
            <a:endParaRPr lang="en-ID"/>
          </a:p>
        </p:txBody>
      </p:sp>
    </p:spTree>
    <p:extLst>
      <p:ext uri="{BB962C8B-B14F-4D97-AF65-F5344CB8AC3E}">
        <p14:creationId xmlns:p14="http://schemas.microsoft.com/office/powerpoint/2010/main" val="173330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FC12749-A3CC-2D24-ECD4-30FE997798D2}"/>
              </a:ext>
            </a:extLst>
          </p:cNvPr>
          <p:cNvSpPr>
            <a:spLocks noGrp="1"/>
          </p:cNvSpPr>
          <p:nvPr>
            <p:ph type="pic" sz="quarter" idx="31" hasCustomPrompt="1"/>
          </p:nvPr>
        </p:nvSpPr>
        <p:spPr>
          <a:xfrm>
            <a:off x="9573189" y="3767568"/>
            <a:ext cx="1979611" cy="1771650"/>
          </a:xfrm>
          <a:custGeom>
            <a:avLst/>
            <a:gdLst>
              <a:gd name="connsiteX0" fmla="*/ 0 w 1979611"/>
              <a:gd name="connsiteY0" fmla="*/ 0 h 1771650"/>
              <a:gd name="connsiteX1" fmla="*/ 1979611 w 1979611"/>
              <a:gd name="connsiteY1" fmla="*/ 0 h 1771650"/>
              <a:gd name="connsiteX2" fmla="*/ 1979611 w 1979611"/>
              <a:gd name="connsiteY2" fmla="*/ 1771650 h 1771650"/>
              <a:gd name="connsiteX3" fmla="*/ 0 w 1979611"/>
              <a:gd name="connsiteY3" fmla="*/ 1771650 h 1771650"/>
            </a:gdLst>
            <a:ahLst/>
            <a:cxnLst>
              <a:cxn ang="0">
                <a:pos x="connsiteX0" y="connsiteY0"/>
              </a:cxn>
              <a:cxn ang="0">
                <a:pos x="connsiteX1" y="connsiteY1"/>
              </a:cxn>
              <a:cxn ang="0">
                <a:pos x="connsiteX2" y="connsiteY2"/>
              </a:cxn>
              <a:cxn ang="0">
                <a:pos x="connsiteX3" y="connsiteY3"/>
              </a:cxn>
            </a:cxnLst>
            <a:rect l="l" t="t" r="r" b="b"/>
            <a:pathLst>
              <a:path w="1979611" h="1771650">
                <a:moveTo>
                  <a:pt x="0" y="0"/>
                </a:moveTo>
                <a:lnTo>
                  <a:pt x="1979611" y="0"/>
                </a:lnTo>
                <a:lnTo>
                  <a:pt x="1979611" y="1771650"/>
                </a:lnTo>
                <a:lnTo>
                  <a:pt x="0" y="1771650"/>
                </a:lnTo>
                <a:close/>
              </a:path>
            </a:pathLst>
          </a:custGeom>
          <a:pattFill prst="pct10">
            <a:fgClr>
              <a:schemeClr val="accent1"/>
            </a:fgClr>
            <a:bgClr>
              <a:schemeClr val="bg1"/>
            </a:bgClr>
          </a:pattFill>
        </p:spPr>
        <p:txBody>
          <a:bodyPr wrap="square">
            <a:noAutofit/>
          </a:bodyPr>
          <a:lstStyle>
            <a:lvl1pPr>
              <a:defRPr lang="en-ID" sz="1600"/>
            </a:lvl1pPr>
          </a:lstStyle>
          <a:p>
            <a:r>
              <a:rPr lang="id-ID"/>
              <a:t> </a:t>
            </a:r>
            <a:endParaRPr lang="en-ID"/>
          </a:p>
        </p:txBody>
      </p:sp>
      <p:sp>
        <p:nvSpPr>
          <p:cNvPr id="6" name="Picture Placeholder 5">
            <a:extLst>
              <a:ext uri="{FF2B5EF4-FFF2-40B4-BE49-F238E27FC236}">
                <a16:creationId xmlns:a16="http://schemas.microsoft.com/office/drawing/2014/main" id="{0F3DD02D-9030-CE09-8868-29326D33CFF8}"/>
              </a:ext>
            </a:extLst>
          </p:cNvPr>
          <p:cNvSpPr>
            <a:spLocks noGrp="1"/>
          </p:cNvSpPr>
          <p:nvPr>
            <p:ph type="pic" sz="quarter" idx="30" hasCustomPrompt="1"/>
          </p:nvPr>
        </p:nvSpPr>
        <p:spPr>
          <a:xfrm>
            <a:off x="4217194" y="752475"/>
            <a:ext cx="3757612" cy="5353050"/>
          </a:xfrm>
          <a:custGeom>
            <a:avLst/>
            <a:gdLst>
              <a:gd name="connsiteX0" fmla="*/ 0 w 3757612"/>
              <a:gd name="connsiteY0" fmla="*/ 0 h 5353050"/>
              <a:gd name="connsiteX1" fmla="*/ 3757612 w 3757612"/>
              <a:gd name="connsiteY1" fmla="*/ 0 h 5353050"/>
              <a:gd name="connsiteX2" fmla="*/ 3757612 w 3757612"/>
              <a:gd name="connsiteY2" fmla="*/ 5353050 h 5353050"/>
              <a:gd name="connsiteX3" fmla="*/ 0 w 3757612"/>
              <a:gd name="connsiteY3" fmla="*/ 5353050 h 5353050"/>
            </a:gdLst>
            <a:ahLst/>
            <a:cxnLst>
              <a:cxn ang="0">
                <a:pos x="connsiteX0" y="connsiteY0"/>
              </a:cxn>
              <a:cxn ang="0">
                <a:pos x="connsiteX1" y="connsiteY1"/>
              </a:cxn>
              <a:cxn ang="0">
                <a:pos x="connsiteX2" y="connsiteY2"/>
              </a:cxn>
              <a:cxn ang="0">
                <a:pos x="connsiteX3" y="connsiteY3"/>
              </a:cxn>
            </a:cxnLst>
            <a:rect l="l" t="t" r="r" b="b"/>
            <a:pathLst>
              <a:path w="3757612" h="5353050">
                <a:moveTo>
                  <a:pt x="0" y="0"/>
                </a:moveTo>
                <a:lnTo>
                  <a:pt x="3757612" y="0"/>
                </a:lnTo>
                <a:lnTo>
                  <a:pt x="3757612" y="5353050"/>
                </a:lnTo>
                <a:lnTo>
                  <a:pt x="0" y="5353050"/>
                </a:lnTo>
                <a:close/>
              </a:path>
            </a:pathLst>
          </a:custGeom>
          <a:pattFill prst="pct10">
            <a:fgClr>
              <a:schemeClr val="accent1"/>
            </a:fgClr>
            <a:bgClr>
              <a:schemeClr val="bg1"/>
            </a:bgClr>
          </a:pattFill>
        </p:spPr>
        <p:txBody>
          <a:bodyPr wrap="square">
            <a:noAutofit/>
          </a:bodyPr>
          <a:lstStyle>
            <a:lvl1pPr>
              <a:defRPr lang="en-ID" sz="1600"/>
            </a:lvl1pPr>
          </a:lstStyle>
          <a:p>
            <a:r>
              <a:rPr lang="id-ID"/>
              <a:t> </a:t>
            </a:r>
            <a:endParaRPr lang="en-ID"/>
          </a:p>
        </p:txBody>
      </p:sp>
    </p:spTree>
    <p:extLst>
      <p:ext uri="{BB962C8B-B14F-4D97-AF65-F5344CB8AC3E}">
        <p14:creationId xmlns:p14="http://schemas.microsoft.com/office/powerpoint/2010/main" val="2835366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E59BE5A2-6275-A021-7B11-8461FDB3A3A4}"/>
              </a:ext>
            </a:extLst>
          </p:cNvPr>
          <p:cNvSpPr>
            <a:spLocks noGrp="1"/>
          </p:cNvSpPr>
          <p:nvPr>
            <p:ph type="pic" sz="quarter" idx="31" hasCustomPrompt="1"/>
          </p:nvPr>
        </p:nvSpPr>
        <p:spPr>
          <a:xfrm>
            <a:off x="8985952" y="3428999"/>
            <a:ext cx="2481942" cy="2833914"/>
          </a:xfrm>
          <a:custGeom>
            <a:avLst/>
            <a:gdLst>
              <a:gd name="connsiteX0" fmla="*/ 0 w 6270170"/>
              <a:gd name="connsiteY0" fmla="*/ 0 h 2933247"/>
              <a:gd name="connsiteX1" fmla="*/ 6270170 w 6270170"/>
              <a:gd name="connsiteY1" fmla="*/ 0 h 2933247"/>
              <a:gd name="connsiteX2" fmla="*/ 6270170 w 6270170"/>
              <a:gd name="connsiteY2" fmla="*/ 2933247 h 2933247"/>
              <a:gd name="connsiteX3" fmla="*/ 0 w 6270170"/>
              <a:gd name="connsiteY3" fmla="*/ 2933247 h 2933247"/>
            </a:gdLst>
            <a:ahLst/>
            <a:cxnLst>
              <a:cxn ang="0">
                <a:pos x="connsiteX0" y="connsiteY0"/>
              </a:cxn>
              <a:cxn ang="0">
                <a:pos x="connsiteX1" y="connsiteY1"/>
              </a:cxn>
              <a:cxn ang="0">
                <a:pos x="connsiteX2" y="connsiteY2"/>
              </a:cxn>
              <a:cxn ang="0">
                <a:pos x="connsiteX3" y="connsiteY3"/>
              </a:cxn>
            </a:cxnLst>
            <a:rect l="l" t="t" r="r" b="b"/>
            <a:pathLst>
              <a:path w="6270170" h="2933247">
                <a:moveTo>
                  <a:pt x="0" y="0"/>
                </a:moveTo>
                <a:lnTo>
                  <a:pt x="6270170" y="0"/>
                </a:lnTo>
                <a:lnTo>
                  <a:pt x="6270170" y="2933247"/>
                </a:lnTo>
                <a:lnTo>
                  <a:pt x="0" y="2933247"/>
                </a:lnTo>
                <a:close/>
              </a:path>
            </a:pathLst>
          </a:custGeom>
          <a:pattFill prst="pct10">
            <a:fgClr>
              <a:schemeClr val="accent1"/>
            </a:fgClr>
            <a:bgClr>
              <a:schemeClr val="bg1"/>
            </a:bgClr>
          </a:pattFill>
        </p:spPr>
        <p:txBody>
          <a:bodyPr wrap="square">
            <a:noAutofit/>
          </a:bodyPr>
          <a:lstStyle>
            <a:lvl1pPr>
              <a:defRPr lang="en-ID" sz="1600"/>
            </a:lvl1pPr>
          </a:lstStyle>
          <a:p>
            <a:r>
              <a:rPr lang="id-ID"/>
              <a:t> </a:t>
            </a:r>
            <a:endParaRPr lang="en-ID"/>
          </a:p>
        </p:txBody>
      </p:sp>
      <p:sp>
        <p:nvSpPr>
          <p:cNvPr id="7" name="Picture Placeholder 4">
            <a:extLst>
              <a:ext uri="{FF2B5EF4-FFF2-40B4-BE49-F238E27FC236}">
                <a16:creationId xmlns:a16="http://schemas.microsoft.com/office/drawing/2014/main" id="{D48AE24C-13A1-C1F3-1D99-40B011E1DF90}"/>
              </a:ext>
            </a:extLst>
          </p:cNvPr>
          <p:cNvSpPr>
            <a:spLocks noGrp="1"/>
          </p:cNvSpPr>
          <p:nvPr>
            <p:ph type="pic" sz="quarter" idx="30" hasCustomPrompt="1"/>
          </p:nvPr>
        </p:nvSpPr>
        <p:spPr>
          <a:xfrm>
            <a:off x="6366124" y="595086"/>
            <a:ext cx="5101770" cy="2681516"/>
          </a:xfrm>
          <a:custGeom>
            <a:avLst/>
            <a:gdLst>
              <a:gd name="connsiteX0" fmla="*/ 0 w 6270170"/>
              <a:gd name="connsiteY0" fmla="*/ 0 h 2933247"/>
              <a:gd name="connsiteX1" fmla="*/ 6270170 w 6270170"/>
              <a:gd name="connsiteY1" fmla="*/ 0 h 2933247"/>
              <a:gd name="connsiteX2" fmla="*/ 6270170 w 6270170"/>
              <a:gd name="connsiteY2" fmla="*/ 2933247 h 2933247"/>
              <a:gd name="connsiteX3" fmla="*/ 0 w 6270170"/>
              <a:gd name="connsiteY3" fmla="*/ 2933247 h 2933247"/>
            </a:gdLst>
            <a:ahLst/>
            <a:cxnLst>
              <a:cxn ang="0">
                <a:pos x="connsiteX0" y="connsiteY0"/>
              </a:cxn>
              <a:cxn ang="0">
                <a:pos x="connsiteX1" y="connsiteY1"/>
              </a:cxn>
              <a:cxn ang="0">
                <a:pos x="connsiteX2" y="connsiteY2"/>
              </a:cxn>
              <a:cxn ang="0">
                <a:pos x="connsiteX3" y="connsiteY3"/>
              </a:cxn>
            </a:cxnLst>
            <a:rect l="l" t="t" r="r" b="b"/>
            <a:pathLst>
              <a:path w="6270170" h="2933247">
                <a:moveTo>
                  <a:pt x="0" y="0"/>
                </a:moveTo>
                <a:lnTo>
                  <a:pt x="6270170" y="0"/>
                </a:lnTo>
                <a:lnTo>
                  <a:pt x="6270170" y="2933247"/>
                </a:lnTo>
                <a:lnTo>
                  <a:pt x="0" y="2933247"/>
                </a:lnTo>
                <a:close/>
              </a:path>
            </a:pathLst>
          </a:custGeom>
          <a:pattFill prst="pct10">
            <a:fgClr>
              <a:schemeClr val="accent1"/>
            </a:fgClr>
            <a:bgClr>
              <a:schemeClr val="bg1"/>
            </a:bgClr>
          </a:pattFill>
        </p:spPr>
        <p:txBody>
          <a:bodyPr wrap="square">
            <a:noAutofit/>
          </a:bodyPr>
          <a:lstStyle>
            <a:lvl1pPr>
              <a:defRPr lang="en-ID" sz="1600"/>
            </a:lvl1pPr>
          </a:lstStyle>
          <a:p>
            <a:r>
              <a:rPr lang="id-ID"/>
              <a:t> </a:t>
            </a:r>
            <a:endParaRPr lang="en-ID"/>
          </a:p>
        </p:txBody>
      </p:sp>
      <p:sp>
        <p:nvSpPr>
          <p:cNvPr id="9" name="Picture Placeholder 4">
            <a:extLst>
              <a:ext uri="{FF2B5EF4-FFF2-40B4-BE49-F238E27FC236}">
                <a16:creationId xmlns:a16="http://schemas.microsoft.com/office/drawing/2014/main" id="{27F7CF11-DA70-E62A-C11C-D380D091C389}"/>
              </a:ext>
            </a:extLst>
          </p:cNvPr>
          <p:cNvSpPr>
            <a:spLocks noGrp="1"/>
          </p:cNvSpPr>
          <p:nvPr>
            <p:ph type="pic" sz="quarter" idx="32" hasCustomPrompt="1"/>
          </p:nvPr>
        </p:nvSpPr>
        <p:spPr>
          <a:xfrm>
            <a:off x="6366124" y="3428999"/>
            <a:ext cx="2481942" cy="2833914"/>
          </a:xfrm>
          <a:custGeom>
            <a:avLst/>
            <a:gdLst>
              <a:gd name="connsiteX0" fmla="*/ 0 w 6270170"/>
              <a:gd name="connsiteY0" fmla="*/ 0 h 2933247"/>
              <a:gd name="connsiteX1" fmla="*/ 6270170 w 6270170"/>
              <a:gd name="connsiteY1" fmla="*/ 0 h 2933247"/>
              <a:gd name="connsiteX2" fmla="*/ 6270170 w 6270170"/>
              <a:gd name="connsiteY2" fmla="*/ 2933247 h 2933247"/>
              <a:gd name="connsiteX3" fmla="*/ 0 w 6270170"/>
              <a:gd name="connsiteY3" fmla="*/ 2933247 h 2933247"/>
            </a:gdLst>
            <a:ahLst/>
            <a:cxnLst>
              <a:cxn ang="0">
                <a:pos x="connsiteX0" y="connsiteY0"/>
              </a:cxn>
              <a:cxn ang="0">
                <a:pos x="connsiteX1" y="connsiteY1"/>
              </a:cxn>
              <a:cxn ang="0">
                <a:pos x="connsiteX2" y="connsiteY2"/>
              </a:cxn>
              <a:cxn ang="0">
                <a:pos x="connsiteX3" y="connsiteY3"/>
              </a:cxn>
            </a:cxnLst>
            <a:rect l="l" t="t" r="r" b="b"/>
            <a:pathLst>
              <a:path w="6270170" h="2933247">
                <a:moveTo>
                  <a:pt x="0" y="0"/>
                </a:moveTo>
                <a:lnTo>
                  <a:pt x="6270170" y="0"/>
                </a:lnTo>
                <a:lnTo>
                  <a:pt x="6270170" y="2933247"/>
                </a:lnTo>
                <a:lnTo>
                  <a:pt x="0" y="2933247"/>
                </a:lnTo>
                <a:close/>
              </a:path>
            </a:pathLst>
          </a:custGeom>
          <a:pattFill prst="pct10">
            <a:fgClr>
              <a:schemeClr val="accent1"/>
            </a:fgClr>
            <a:bgClr>
              <a:schemeClr val="bg1"/>
            </a:bgClr>
          </a:pattFill>
        </p:spPr>
        <p:txBody>
          <a:bodyPr wrap="square">
            <a:noAutofit/>
          </a:bodyPr>
          <a:lstStyle>
            <a:lvl1pPr>
              <a:defRPr lang="en-ID" sz="1600"/>
            </a:lvl1pPr>
          </a:lstStyle>
          <a:p>
            <a:r>
              <a:rPr lang="id-ID"/>
              <a:t> </a:t>
            </a:r>
            <a:endParaRPr lang="en-ID"/>
          </a:p>
        </p:txBody>
      </p:sp>
    </p:spTree>
    <p:extLst>
      <p:ext uri="{BB962C8B-B14F-4D97-AF65-F5344CB8AC3E}">
        <p14:creationId xmlns:p14="http://schemas.microsoft.com/office/powerpoint/2010/main" val="2479121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9" name="Picture Placeholder 8">
            <a:extLst>
              <a:ext uri="{FF2B5EF4-FFF2-40B4-BE49-F238E27FC236}">
                <a16:creationId xmlns:a16="http://schemas.microsoft.com/office/drawing/2014/main" id="{E59D0F1A-6825-D3C5-0D3D-49EEDE2E69B9}"/>
              </a:ext>
            </a:extLst>
          </p:cNvPr>
          <p:cNvSpPr>
            <a:spLocks noGrp="1"/>
          </p:cNvSpPr>
          <p:nvPr>
            <p:ph type="pic" sz="quarter" idx="14"/>
          </p:nvPr>
        </p:nvSpPr>
        <p:spPr>
          <a:xfrm>
            <a:off x="4532123" y="2284864"/>
            <a:ext cx="3127754" cy="2020436"/>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28" name="Picture Placeholder 8">
            <a:extLst>
              <a:ext uri="{FF2B5EF4-FFF2-40B4-BE49-F238E27FC236}">
                <a16:creationId xmlns:a16="http://schemas.microsoft.com/office/drawing/2014/main" id="{BEB0BF04-AFED-366C-B59B-A208ACC3F87E}"/>
              </a:ext>
            </a:extLst>
          </p:cNvPr>
          <p:cNvSpPr>
            <a:spLocks noGrp="1"/>
          </p:cNvSpPr>
          <p:nvPr>
            <p:ph type="pic" sz="quarter" idx="15"/>
          </p:nvPr>
        </p:nvSpPr>
        <p:spPr>
          <a:xfrm>
            <a:off x="8323073" y="2284864"/>
            <a:ext cx="3127754" cy="2020436"/>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30" name="Picture Placeholder 8">
            <a:extLst>
              <a:ext uri="{FF2B5EF4-FFF2-40B4-BE49-F238E27FC236}">
                <a16:creationId xmlns:a16="http://schemas.microsoft.com/office/drawing/2014/main" id="{8CA63CA7-4F7C-F800-AC53-6A138284C46D}"/>
              </a:ext>
            </a:extLst>
          </p:cNvPr>
          <p:cNvSpPr>
            <a:spLocks noGrp="1"/>
          </p:cNvSpPr>
          <p:nvPr>
            <p:ph type="pic" sz="quarter" idx="16"/>
          </p:nvPr>
        </p:nvSpPr>
        <p:spPr>
          <a:xfrm>
            <a:off x="741173" y="2284864"/>
            <a:ext cx="3127754" cy="2020436"/>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633034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 name="Picture Placeholder 5">
            <a:extLst>
              <a:ext uri="{FF2B5EF4-FFF2-40B4-BE49-F238E27FC236}">
                <a16:creationId xmlns:a16="http://schemas.microsoft.com/office/drawing/2014/main" id="{E143B247-A7AC-CFED-6D1A-6A65B91C63AE}"/>
              </a:ext>
            </a:extLst>
          </p:cNvPr>
          <p:cNvSpPr>
            <a:spLocks noGrp="1"/>
          </p:cNvSpPr>
          <p:nvPr>
            <p:ph type="pic" sz="quarter" idx="30" hasCustomPrompt="1"/>
          </p:nvPr>
        </p:nvSpPr>
        <p:spPr>
          <a:xfrm>
            <a:off x="716056" y="767602"/>
            <a:ext cx="6115050" cy="3119719"/>
          </a:xfrm>
          <a:custGeom>
            <a:avLst/>
            <a:gdLst>
              <a:gd name="connsiteX0" fmla="*/ 0 w 3757612"/>
              <a:gd name="connsiteY0" fmla="*/ 0 h 5353050"/>
              <a:gd name="connsiteX1" fmla="*/ 3757612 w 3757612"/>
              <a:gd name="connsiteY1" fmla="*/ 0 h 5353050"/>
              <a:gd name="connsiteX2" fmla="*/ 3757612 w 3757612"/>
              <a:gd name="connsiteY2" fmla="*/ 5353050 h 5353050"/>
              <a:gd name="connsiteX3" fmla="*/ 0 w 3757612"/>
              <a:gd name="connsiteY3" fmla="*/ 5353050 h 5353050"/>
            </a:gdLst>
            <a:ahLst/>
            <a:cxnLst>
              <a:cxn ang="0">
                <a:pos x="connsiteX0" y="connsiteY0"/>
              </a:cxn>
              <a:cxn ang="0">
                <a:pos x="connsiteX1" y="connsiteY1"/>
              </a:cxn>
              <a:cxn ang="0">
                <a:pos x="connsiteX2" y="connsiteY2"/>
              </a:cxn>
              <a:cxn ang="0">
                <a:pos x="connsiteX3" y="connsiteY3"/>
              </a:cxn>
            </a:cxnLst>
            <a:rect l="l" t="t" r="r" b="b"/>
            <a:pathLst>
              <a:path w="3757612" h="5353050">
                <a:moveTo>
                  <a:pt x="0" y="0"/>
                </a:moveTo>
                <a:lnTo>
                  <a:pt x="3757612" y="0"/>
                </a:lnTo>
                <a:lnTo>
                  <a:pt x="3757612" y="5353050"/>
                </a:lnTo>
                <a:lnTo>
                  <a:pt x="0" y="5353050"/>
                </a:lnTo>
                <a:close/>
              </a:path>
            </a:pathLst>
          </a:custGeom>
          <a:pattFill prst="pct10">
            <a:fgClr>
              <a:schemeClr val="accent1"/>
            </a:fgClr>
            <a:bgClr>
              <a:schemeClr val="bg1"/>
            </a:bgClr>
          </a:pattFill>
        </p:spPr>
        <p:txBody>
          <a:bodyPr wrap="square">
            <a:noAutofit/>
          </a:bodyPr>
          <a:lstStyle>
            <a:lvl1pPr>
              <a:defRPr lang="en-ID" sz="1600"/>
            </a:lvl1pPr>
          </a:lstStyle>
          <a:p>
            <a:r>
              <a:rPr lang="id-ID"/>
              <a:t> </a:t>
            </a:r>
            <a:endParaRPr lang="en-ID"/>
          </a:p>
        </p:txBody>
      </p:sp>
    </p:spTree>
    <p:extLst>
      <p:ext uri="{BB962C8B-B14F-4D97-AF65-F5344CB8AC3E}">
        <p14:creationId xmlns:p14="http://schemas.microsoft.com/office/powerpoint/2010/main" val="2700688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B08834-CA17-98C3-5CF9-9919A67D76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E3D194-8A24-7D32-D215-CB022B947F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FEFF5D-083B-4D63-F8D7-7501D164B5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FF69C7-D6A1-4714-A6AE-7619A766E70E}" type="datetimeFigureOut">
              <a:rPr lang="en-US" smtClean="0"/>
              <a:t>11/28/2024</a:t>
            </a:fld>
            <a:endParaRPr lang="en-US"/>
          </a:p>
        </p:txBody>
      </p:sp>
      <p:sp>
        <p:nvSpPr>
          <p:cNvPr id="5" name="Footer Placeholder 4">
            <a:extLst>
              <a:ext uri="{FF2B5EF4-FFF2-40B4-BE49-F238E27FC236}">
                <a16:creationId xmlns:a16="http://schemas.microsoft.com/office/drawing/2014/main" id="{B9559E83-6C22-6909-5E19-F1287EC175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291C22-36BA-A10B-3EDD-AA1884CC76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85CED0-35BF-4A64-844B-350510BF8712}" type="slidenum">
              <a:rPr lang="en-US" smtClean="0"/>
              <a:t>‹Nº›</a:t>
            </a:fld>
            <a:endParaRPr lang="en-US"/>
          </a:p>
        </p:txBody>
      </p:sp>
    </p:spTree>
    <p:extLst>
      <p:ext uri="{BB962C8B-B14F-4D97-AF65-F5344CB8AC3E}">
        <p14:creationId xmlns:p14="http://schemas.microsoft.com/office/powerpoint/2010/main" val="3736316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6.jpg"/><Relationship Id="rId4" Type="http://schemas.openxmlformats.org/officeDocument/2006/relationships/image" Target="../media/image2.emf"/></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picture containing text, swimming, ocean floor&#10;&#10;Description automatically generated">
            <a:extLst>
              <a:ext uri="{FF2B5EF4-FFF2-40B4-BE49-F238E27FC236}">
                <a16:creationId xmlns:a16="http://schemas.microsoft.com/office/drawing/2014/main" id="{6C24F634-FCC6-4F5F-B9E2-3EE10A2E246B}"/>
              </a:ext>
            </a:extLst>
          </p:cNvPr>
          <p:cNvPicPr>
            <a:picLocks noGrp="1" noChangeAspect="1"/>
          </p:cNvPicPr>
          <p:nvPr>
            <p:ph type="pic" sz="quarter" idx="30"/>
          </p:nvPr>
        </p:nvPicPr>
        <p:blipFill>
          <a:blip r:embed="rId2"/>
          <a:srcRect/>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68159A1E-F7BB-F35E-EF64-FAAEE8F41A47}"/>
              </a:ext>
            </a:extLst>
          </p:cNvPr>
          <p:cNvSpPr txBox="1"/>
          <p:nvPr/>
        </p:nvSpPr>
        <p:spPr>
          <a:xfrm>
            <a:off x="1595384" y="2536448"/>
            <a:ext cx="9001233" cy="1323439"/>
          </a:xfrm>
          <a:prstGeom prst="rect">
            <a:avLst/>
          </a:prstGeom>
          <a:noFill/>
        </p:spPr>
        <p:txBody>
          <a:bodyPr wrap="square" rtlCol="0">
            <a:spAutoFit/>
          </a:bodyPr>
          <a:lstStyle/>
          <a:p>
            <a:pPr algn="ctr"/>
            <a:r>
              <a:rPr lang="en-US" sz="8000" b="1" spc="400" dirty="0">
                <a:solidFill>
                  <a:srgbClr val="FFC629"/>
                </a:solidFill>
                <a:latin typeface="Poppins" panose="00000500000000000000" pitchFamily="2" charset="0"/>
                <a:cs typeface="Poppins" panose="00000500000000000000" pitchFamily="2" charset="0"/>
              </a:rPr>
              <a:t>MEDILOCATE</a:t>
            </a:r>
          </a:p>
        </p:txBody>
      </p:sp>
      <p:sp>
        <p:nvSpPr>
          <p:cNvPr id="10" name="TextBox 9">
            <a:extLst>
              <a:ext uri="{FF2B5EF4-FFF2-40B4-BE49-F238E27FC236}">
                <a16:creationId xmlns:a16="http://schemas.microsoft.com/office/drawing/2014/main" id="{CDC412E8-3400-73E5-B201-73F618FBA488}"/>
              </a:ext>
            </a:extLst>
          </p:cNvPr>
          <p:cNvSpPr txBox="1"/>
          <p:nvPr/>
        </p:nvSpPr>
        <p:spPr>
          <a:xfrm>
            <a:off x="6096000" y="3727594"/>
            <a:ext cx="3490374" cy="569387"/>
          </a:xfrm>
          <a:prstGeom prst="rect">
            <a:avLst/>
          </a:prstGeom>
          <a:noFill/>
        </p:spPr>
        <p:txBody>
          <a:bodyPr wrap="square" rtlCol="0">
            <a:spAutoFit/>
          </a:bodyPr>
          <a:lstStyle/>
          <a:p>
            <a:pPr marL="0" marR="0" lvl="0" indent="0" algn="r" defTabSz="914400" rtl="0" eaLnBrk="0" fontAlgn="base" latinLnBrk="0" hangingPunct="0">
              <a:lnSpc>
                <a:spcPct val="100000"/>
              </a:lnSpc>
              <a:spcBef>
                <a:spcPct val="0"/>
              </a:spcBef>
              <a:spcAft>
                <a:spcPts val="600"/>
              </a:spcAft>
              <a:buClrTx/>
              <a:buSzTx/>
              <a:buFontTx/>
              <a:buNone/>
              <a:tabLst/>
            </a:pPr>
            <a:r>
              <a:rPr kumimoji="0" lang="it-IT" altLang="en-US" sz="1400" b="0" i="0" u="none" strike="noStrike" cap="none" spc="100" normalizeH="0" dirty="0">
                <a:ln>
                  <a:noFill/>
                </a:ln>
                <a:solidFill>
                  <a:schemeClr val="bg1"/>
                </a:solidFill>
                <a:effectLst>
                  <a:outerShdw blurRad="38100" dist="38100" dir="2700000" algn="tl">
                    <a:srgbClr val="000000">
                      <a:alpha val="43137"/>
                    </a:srgbClr>
                  </a:outerShdw>
                </a:effectLst>
                <a:latin typeface="Poppins" panose="00000500000000000000" pitchFamily="2" charset="0"/>
                <a:ea typeface="Open Sans" panose="020B0606030504020204" pitchFamily="34" charset="0"/>
                <a:cs typeface="Poppins" panose="00000500000000000000" pitchFamily="2" charset="0"/>
              </a:rPr>
              <a:t>Adriana Carolina Garcia Serrano</a:t>
            </a:r>
          </a:p>
          <a:p>
            <a:pPr marL="0" marR="0" lvl="0" indent="0" algn="r" defTabSz="914400" rtl="0" eaLnBrk="0" fontAlgn="base" latinLnBrk="0" hangingPunct="0">
              <a:lnSpc>
                <a:spcPct val="100000"/>
              </a:lnSpc>
              <a:spcBef>
                <a:spcPct val="0"/>
              </a:spcBef>
              <a:spcAft>
                <a:spcPts val="600"/>
              </a:spcAft>
              <a:buClrTx/>
              <a:buSzTx/>
              <a:buFontTx/>
              <a:buNone/>
              <a:tabLst/>
            </a:pPr>
            <a:r>
              <a:rPr kumimoji="0" lang="it-IT" altLang="en-US" sz="1100" b="0" i="1" u="none" strike="noStrike" cap="none" spc="100" normalizeH="0" dirty="0">
                <a:ln>
                  <a:noFill/>
                </a:ln>
                <a:solidFill>
                  <a:schemeClr val="bg1"/>
                </a:solidFill>
                <a:effectLst>
                  <a:outerShdw blurRad="38100" dist="38100" dir="2700000" algn="tl">
                    <a:srgbClr val="000000">
                      <a:alpha val="43137"/>
                    </a:srgbClr>
                  </a:outerShdw>
                </a:effectLst>
                <a:latin typeface="Poppins" panose="00000500000000000000" pitchFamily="2" charset="0"/>
                <a:ea typeface="Open Sans" panose="020B0606030504020204" pitchFamily="34" charset="0"/>
                <a:cs typeface="Poppins" panose="00000500000000000000" pitchFamily="2" charset="0"/>
              </a:rPr>
              <a:t>(200535537)</a:t>
            </a:r>
          </a:p>
        </p:txBody>
      </p:sp>
      <p:sp>
        <p:nvSpPr>
          <p:cNvPr id="22" name="Rectangle 21">
            <a:extLst>
              <a:ext uri="{FF2B5EF4-FFF2-40B4-BE49-F238E27FC236}">
                <a16:creationId xmlns:a16="http://schemas.microsoft.com/office/drawing/2014/main" id="{4D3023D1-F0E6-4BF9-803B-6252C69B9740}"/>
              </a:ext>
            </a:extLst>
          </p:cNvPr>
          <p:cNvSpPr/>
          <p:nvPr/>
        </p:nvSpPr>
        <p:spPr>
          <a:xfrm>
            <a:off x="0" y="5618480"/>
            <a:ext cx="6096000" cy="934720"/>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5E45B3D-50AB-4710-9A68-47E7BFEF8743}"/>
              </a:ext>
            </a:extLst>
          </p:cNvPr>
          <p:cNvSpPr/>
          <p:nvPr/>
        </p:nvSpPr>
        <p:spPr>
          <a:xfrm>
            <a:off x="6096000" y="5618320"/>
            <a:ext cx="60960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FC8DB098-630B-4A49-9B02-866C83A98680}"/>
              </a:ext>
            </a:extLst>
          </p:cNvPr>
          <p:cNvPicPr>
            <a:picLocks noChangeAspect="1"/>
          </p:cNvPicPr>
          <p:nvPr/>
        </p:nvPicPr>
        <p:blipFill>
          <a:blip r:embed="rId3"/>
          <a:stretch>
            <a:fillRect/>
          </a:stretch>
        </p:blipFill>
        <p:spPr>
          <a:xfrm>
            <a:off x="6934200" y="5757623"/>
            <a:ext cx="3967566" cy="656115"/>
          </a:xfrm>
          <a:prstGeom prst="rect">
            <a:avLst/>
          </a:prstGeom>
        </p:spPr>
      </p:pic>
      <p:sp>
        <p:nvSpPr>
          <p:cNvPr id="25" name="Text Placeholder 3">
            <a:extLst>
              <a:ext uri="{FF2B5EF4-FFF2-40B4-BE49-F238E27FC236}">
                <a16:creationId xmlns:a16="http://schemas.microsoft.com/office/drawing/2014/main" id="{E01AFFA4-226D-4EF4-9382-98F81641292A}"/>
              </a:ext>
            </a:extLst>
          </p:cNvPr>
          <p:cNvSpPr txBox="1">
            <a:spLocks/>
          </p:cNvSpPr>
          <p:nvPr/>
        </p:nvSpPr>
        <p:spPr>
          <a:xfrm>
            <a:off x="211443" y="5811201"/>
            <a:ext cx="4465660" cy="548957"/>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300"/>
              </a:spcAft>
            </a:pPr>
            <a:r>
              <a:rPr lang="en-US" dirty="0">
                <a:latin typeface="Poppins" panose="00000500000000000000" pitchFamily="2" charset="0"/>
                <a:cs typeface="Poppins" panose="00000500000000000000" pitchFamily="2" charset="0"/>
              </a:rPr>
              <a:t>Software Engineering Management</a:t>
            </a:r>
          </a:p>
          <a:p>
            <a:pPr>
              <a:spcBef>
                <a:spcPts val="0"/>
              </a:spcBef>
              <a:spcAft>
                <a:spcPts val="300"/>
              </a:spcAft>
            </a:pPr>
            <a:r>
              <a:rPr lang="en-US" sz="1400" b="0" i="1" dirty="0">
                <a:latin typeface="Poppins" panose="00000500000000000000" pitchFamily="2" charset="0"/>
                <a:cs typeface="Poppins" panose="00000500000000000000" pitchFamily="2" charset="0"/>
              </a:rPr>
              <a:t>(ENSE 374)</a:t>
            </a:r>
          </a:p>
        </p:txBody>
      </p:sp>
    </p:spTree>
    <p:extLst>
      <p:ext uri="{BB962C8B-B14F-4D97-AF65-F5344CB8AC3E}">
        <p14:creationId xmlns:p14="http://schemas.microsoft.com/office/powerpoint/2010/main" val="56525971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5A72F-C0E7-E3EE-C877-3C26A3E3255C}"/>
            </a:ext>
          </a:extLst>
        </p:cNvPr>
        <p:cNvGrpSpPr/>
        <p:nvPr/>
      </p:nvGrpSpPr>
      <p:grpSpPr>
        <a:xfrm>
          <a:off x="0" y="0"/>
          <a:ext cx="0" cy="0"/>
          <a:chOff x="0" y="0"/>
          <a:chExt cx="0" cy="0"/>
        </a:xfrm>
      </p:grpSpPr>
      <p:sp>
        <p:nvSpPr>
          <p:cNvPr id="21" name="Freeform: Shape 20">
            <a:extLst>
              <a:ext uri="{FF2B5EF4-FFF2-40B4-BE49-F238E27FC236}">
                <a16:creationId xmlns:a16="http://schemas.microsoft.com/office/drawing/2014/main" id="{313FB82E-D1F5-2474-2B1A-29BD6A912FE4}"/>
              </a:ext>
            </a:extLst>
          </p:cNvPr>
          <p:cNvSpPr/>
          <p:nvPr/>
        </p:nvSpPr>
        <p:spPr>
          <a:xfrm rot="5400000">
            <a:off x="10337401" y="0"/>
            <a:ext cx="1854599" cy="1854599"/>
          </a:xfrm>
          <a:custGeom>
            <a:avLst/>
            <a:gdLst>
              <a:gd name="connsiteX0" fmla="*/ 976186 w 1655941"/>
              <a:gd name="connsiteY0" fmla="*/ 0 h 1655941"/>
              <a:gd name="connsiteX1" fmla="*/ 1655941 w 1655941"/>
              <a:gd name="connsiteY1" fmla="*/ 0 h 1655941"/>
              <a:gd name="connsiteX2" fmla="*/ 1655941 w 1655941"/>
              <a:gd name="connsiteY2" fmla="*/ 1 h 1655941"/>
              <a:gd name="connsiteX3" fmla="*/ 1 w 1655941"/>
              <a:gd name="connsiteY3" fmla="*/ 1655941 h 1655941"/>
              <a:gd name="connsiteX4" fmla="*/ 0 w 1655941"/>
              <a:gd name="connsiteY4" fmla="*/ 1655941 h 1655941"/>
              <a:gd name="connsiteX5" fmla="*/ 0 w 1655941"/>
              <a:gd name="connsiteY5" fmla="*/ 976187 h 1655941"/>
              <a:gd name="connsiteX6" fmla="*/ 976186 w 1655941"/>
              <a:gd name="connsiteY6" fmla="*/ 1 h 1655941"/>
              <a:gd name="connsiteX7" fmla="*/ 976186 w 1655941"/>
              <a:gd name="connsiteY7" fmla="*/ 0 h 165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5941" h="1655941">
                <a:moveTo>
                  <a:pt x="976186" y="0"/>
                </a:moveTo>
                <a:lnTo>
                  <a:pt x="1655941" y="0"/>
                </a:lnTo>
                <a:lnTo>
                  <a:pt x="1655941" y="1"/>
                </a:lnTo>
                <a:cubicBezTo>
                  <a:pt x="1655941" y="914551"/>
                  <a:pt x="914551" y="1655941"/>
                  <a:pt x="1" y="1655941"/>
                </a:cubicBezTo>
                <a:lnTo>
                  <a:pt x="0" y="1655941"/>
                </a:lnTo>
                <a:lnTo>
                  <a:pt x="0" y="976187"/>
                </a:lnTo>
                <a:cubicBezTo>
                  <a:pt x="539132" y="976187"/>
                  <a:pt x="976186" y="539133"/>
                  <a:pt x="976186" y="1"/>
                </a:cubicBezTo>
                <a:lnTo>
                  <a:pt x="976186" y="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4832AF5B-0A04-1D24-6D91-FE462503E153}"/>
              </a:ext>
            </a:extLst>
          </p:cNvPr>
          <p:cNvSpPr/>
          <p:nvPr/>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CC6CBF9-1E26-19DC-BB3F-65170C55A926}"/>
              </a:ext>
            </a:extLst>
          </p:cNvPr>
          <p:cNvPicPr>
            <a:picLocks noChangeAspect="1"/>
          </p:cNvPicPr>
          <p:nvPr/>
        </p:nvPicPr>
        <p:blipFill>
          <a:blip r:embed="rId2"/>
          <a:stretch>
            <a:fillRect/>
          </a:stretch>
        </p:blipFill>
        <p:spPr>
          <a:xfrm>
            <a:off x="9677400" y="6291102"/>
            <a:ext cx="2291166" cy="378889"/>
          </a:xfrm>
          <a:prstGeom prst="rect">
            <a:avLst/>
          </a:prstGeom>
        </p:spPr>
      </p:pic>
      <p:graphicFrame>
        <p:nvGraphicFramePr>
          <p:cNvPr id="2" name="Tabla 1">
            <a:extLst>
              <a:ext uri="{FF2B5EF4-FFF2-40B4-BE49-F238E27FC236}">
                <a16:creationId xmlns:a16="http://schemas.microsoft.com/office/drawing/2014/main" id="{36F36A87-9EB6-D4F5-9D84-718BD0D80425}"/>
              </a:ext>
            </a:extLst>
          </p:cNvPr>
          <p:cNvGraphicFramePr>
            <a:graphicFrameLocks noGrp="1"/>
          </p:cNvGraphicFramePr>
          <p:nvPr>
            <p:extLst>
              <p:ext uri="{D42A27DB-BD31-4B8C-83A1-F6EECF244321}">
                <p14:modId xmlns:p14="http://schemas.microsoft.com/office/powerpoint/2010/main" val="599162769"/>
              </p:ext>
            </p:extLst>
          </p:nvPr>
        </p:nvGraphicFramePr>
        <p:xfrm>
          <a:off x="1671781" y="1116628"/>
          <a:ext cx="8257309" cy="4357964"/>
        </p:xfrm>
        <a:graphic>
          <a:graphicData uri="http://schemas.openxmlformats.org/drawingml/2006/table">
            <a:tbl>
              <a:tblPr firstRow="1" firstCol="1" bandRow="1">
                <a:tableStyleId>{00A15C55-8517-42AA-B614-E9B94910E393}</a:tableStyleId>
              </a:tblPr>
              <a:tblGrid>
                <a:gridCol w="2168978">
                  <a:extLst>
                    <a:ext uri="{9D8B030D-6E8A-4147-A177-3AD203B41FA5}">
                      <a16:colId xmlns:a16="http://schemas.microsoft.com/office/drawing/2014/main" val="1162294084"/>
                    </a:ext>
                  </a:extLst>
                </a:gridCol>
                <a:gridCol w="1646164">
                  <a:extLst>
                    <a:ext uri="{9D8B030D-6E8A-4147-A177-3AD203B41FA5}">
                      <a16:colId xmlns:a16="http://schemas.microsoft.com/office/drawing/2014/main" val="2746083282"/>
                    </a:ext>
                  </a:extLst>
                </a:gridCol>
                <a:gridCol w="1746840">
                  <a:extLst>
                    <a:ext uri="{9D8B030D-6E8A-4147-A177-3AD203B41FA5}">
                      <a16:colId xmlns:a16="http://schemas.microsoft.com/office/drawing/2014/main" val="1812355855"/>
                    </a:ext>
                  </a:extLst>
                </a:gridCol>
                <a:gridCol w="2695327">
                  <a:extLst>
                    <a:ext uri="{9D8B030D-6E8A-4147-A177-3AD203B41FA5}">
                      <a16:colId xmlns:a16="http://schemas.microsoft.com/office/drawing/2014/main" val="3531990975"/>
                    </a:ext>
                  </a:extLst>
                </a:gridCol>
              </a:tblGrid>
              <a:tr h="149201">
                <a:tc>
                  <a:txBody>
                    <a:bodyPr/>
                    <a:lstStyle/>
                    <a:p>
                      <a:pPr>
                        <a:lnSpc>
                          <a:spcPct val="107000"/>
                        </a:lnSpc>
                        <a:spcAft>
                          <a:spcPts val="800"/>
                        </a:spcAft>
                      </a:pPr>
                      <a:r>
                        <a:rPr lang="en-CA" sz="1000" dirty="0">
                          <a:effectLst/>
                        </a:rPr>
                        <a:t>Criteria</a:t>
                      </a:r>
                      <a:endParaRPr lang="es-ES" sz="1100" dirty="0">
                        <a:effectLst/>
                        <a:latin typeface="Calibri" panose="020F0502020204030204" pitchFamily="34" charset="0"/>
                        <a:ea typeface="Calibri" panose="020F0502020204030204" pitchFamily="34" charset="0"/>
                      </a:endParaRPr>
                    </a:p>
                  </a:txBody>
                  <a:tcPr marL="60058" marR="60058" marT="0" marB="0">
                    <a:solidFill>
                      <a:schemeClr val="accent4">
                        <a:lumMod val="75000"/>
                      </a:schemeClr>
                    </a:solidFill>
                  </a:tcPr>
                </a:tc>
                <a:tc>
                  <a:txBody>
                    <a:bodyPr/>
                    <a:lstStyle/>
                    <a:p>
                      <a:pPr>
                        <a:lnSpc>
                          <a:spcPct val="107000"/>
                        </a:lnSpc>
                        <a:spcAft>
                          <a:spcPts val="800"/>
                        </a:spcAft>
                      </a:pPr>
                      <a:r>
                        <a:rPr lang="en-CA" sz="1000" dirty="0">
                          <a:effectLst/>
                        </a:rPr>
                        <a:t>Solution 1</a:t>
                      </a:r>
                      <a:endParaRPr lang="es-ES" sz="1100" dirty="0">
                        <a:effectLst/>
                        <a:latin typeface="Calibri" panose="020F0502020204030204" pitchFamily="34" charset="0"/>
                        <a:ea typeface="Calibri" panose="020F0502020204030204" pitchFamily="34" charset="0"/>
                      </a:endParaRPr>
                    </a:p>
                  </a:txBody>
                  <a:tcPr marL="60058" marR="60058" marT="0" marB="0">
                    <a:solidFill>
                      <a:schemeClr val="accent4">
                        <a:lumMod val="75000"/>
                      </a:schemeClr>
                    </a:solidFill>
                  </a:tcPr>
                </a:tc>
                <a:tc>
                  <a:txBody>
                    <a:bodyPr/>
                    <a:lstStyle/>
                    <a:p>
                      <a:pPr>
                        <a:lnSpc>
                          <a:spcPct val="107000"/>
                        </a:lnSpc>
                        <a:spcAft>
                          <a:spcPts val="800"/>
                        </a:spcAft>
                      </a:pPr>
                      <a:r>
                        <a:rPr lang="en-CA" sz="1000" dirty="0">
                          <a:effectLst/>
                        </a:rPr>
                        <a:t>Solution 2</a:t>
                      </a:r>
                      <a:endParaRPr lang="es-ES" sz="1100" dirty="0">
                        <a:effectLst/>
                        <a:latin typeface="Calibri" panose="020F0502020204030204" pitchFamily="34" charset="0"/>
                        <a:ea typeface="Calibri" panose="020F0502020204030204" pitchFamily="34" charset="0"/>
                      </a:endParaRPr>
                    </a:p>
                  </a:txBody>
                  <a:tcPr marL="60058" marR="60058" marT="0" marB="0">
                    <a:solidFill>
                      <a:schemeClr val="accent4">
                        <a:lumMod val="75000"/>
                      </a:schemeClr>
                    </a:solidFill>
                  </a:tcPr>
                </a:tc>
                <a:tc>
                  <a:txBody>
                    <a:bodyPr/>
                    <a:lstStyle/>
                    <a:p>
                      <a:pPr>
                        <a:lnSpc>
                          <a:spcPct val="107000"/>
                        </a:lnSpc>
                        <a:spcAft>
                          <a:spcPts val="800"/>
                        </a:spcAft>
                      </a:pPr>
                      <a:r>
                        <a:rPr lang="en-CA" sz="1000" dirty="0">
                          <a:effectLst/>
                        </a:rPr>
                        <a:t>Final Solution</a:t>
                      </a:r>
                      <a:endParaRPr lang="es-ES" sz="1100" dirty="0">
                        <a:effectLst/>
                        <a:latin typeface="Calibri" panose="020F0502020204030204" pitchFamily="34" charset="0"/>
                        <a:ea typeface="Calibri" panose="020F0502020204030204" pitchFamily="34" charset="0"/>
                      </a:endParaRPr>
                    </a:p>
                  </a:txBody>
                  <a:tcPr marL="60058" marR="60058" marT="0" marB="0">
                    <a:solidFill>
                      <a:schemeClr val="accent4">
                        <a:lumMod val="75000"/>
                      </a:schemeClr>
                    </a:solidFill>
                  </a:tcPr>
                </a:tc>
                <a:extLst>
                  <a:ext uri="{0D108BD9-81ED-4DB2-BD59-A6C34878D82A}">
                    <a16:rowId xmlns:a16="http://schemas.microsoft.com/office/drawing/2014/main" val="3594731538"/>
                  </a:ext>
                </a:extLst>
              </a:tr>
              <a:tr h="1248879">
                <a:tc>
                  <a:txBody>
                    <a:bodyPr/>
                    <a:lstStyle/>
                    <a:p>
                      <a:pPr>
                        <a:lnSpc>
                          <a:spcPct val="107000"/>
                        </a:lnSpc>
                        <a:spcAft>
                          <a:spcPts val="800"/>
                        </a:spcAft>
                      </a:pPr>
                      <a:r>
                        <a:rPr lang="en-CA" sz="1000" dirty="0">
                          <a:effectLst/>
                        </a:rPr>
                        <a:t>Appointment Scheduling</a:t>
                      </a:r>
                      <a:endParaRPr lang="es-ES" sz="1100" dirty="0">
                        <a:effectLst/>
                        <a:latin typeface="Calibri" panose="020F0502020204030204" pitchFamily="34" charset="0"/>
                        <a:ea typeface="Calibri" panose="020F0502020204030204" pitchFamily="34" charset="0"/>
                      </a:endParaRPr>
                    </a:p>
                  </a:txBody>
                  <a:tcPr marL="60058" marR="60058" marT="0" marB="0">
                    <a:solidFill>
                      <a:schemeClr val="accent4">
                        <a:lumMod val="75000"/>
                      </a:schemeClr>
                    </a:solidFill>
                  </a:tcPr>
                </a:tc>
                <a:tc>
                  <a:txBody>
                    <a:bodyPr/>
                    <a:lstStyle/>
                    <a:p>
                      <a:pPr>
                        <a:lnSpc>
                          <a:spcPct val="107000"/>
                        </a:lnSpc>
                        <a:spcAft>
                          <a:spcPts val="800"/>
                        </a:spcAft>
                      </a:pPr>
                      <a:r>
                        <a:rPr lang="en-CA" sz="1000">
                          <a:effectLst/>
                        </a:rPr>
                        <a:t>Not scheduling option or booking functionality.</a:t>
                      </a:r>
                      <a:endParaRPr lang="es-ES" sz="1100">
                        <a:effectLst/>
                        <a:latin typeface="Calibri" panose="020F0502020204030204" pitchFamily="34" charset="0"/>
                        <a:ea typeface="Calibri" panose="020F0502020204030204" pitchFamily="34" charset="0"/>
                      </a:endParaRPr>
                    </a:p>
                  </a:txBody>
                  <a:tcPr marL="60058" marR="60058" marT="0" marB="0"/>
                </a:tc>
                <a:tc>
                  <a:txBody>
                    <a:bodyPr/>
                    <a:lstStyle/>
                    <a:p>
                      <a:pPr>
                        <a:lnSpc>
                          <a:spcPct val="107000"/>
                        </a:lnSpc>
                        <a:spcAft>
                          <a:spcPts val="800"/>
                        </a:spcAft>
                      </a:pPr>
                      <a:r>
                        <a:rPr lang="en-CA" sz="1000">
                          <a:effectLst/>
                        </a:rPr>
                        <a:t>Interactive map with location-based search, but lacked integrated scheduling</a:t>
                      </a:r>
                      <a:endParaRPr lang="es-ES" sz="1100">
                        <a:effectLst/>
                        <a:latin typeface="Calibri" panose="020F0502020204030204" pitchFamily="34" charset="0"/>
                        <a:ea typeface="Calibri" panose="020F0502020204030204" pitchFamily="34" charset="0"/>
                      </a:endParaRPr>
                    </a:p>
                  </a:txBody>
                  <a:tcPr marL="60058" marR="60058" marT="0" marB="0"/>
                </a:tc>
                <a:tc>
                  <a:txBody>
                    <a:bodyPr/>
                    <a:lstStyle/>
                    <a:p>
                      <a:pPr>
                        <a:lnSpc>
                          <a:spcPct val="107000"/>
                        </a:lnSpc>
                        <a:spcAft>
                          <a:spcPts val="800"/>
                        </a:spcAft>
                      </a:pPr>
                      <a:r>
                        <a:rPr lang="en-CA" sz="1000" dirty="0">
                          <a:effectLst/>
                        </a:rPr>
                        <a:t>Complete scheduling and booking system with option for providers to cancel appointments and update details of the services offered.</a:t>
                      </a:r>
                      <a:endParaRPr lang="es-ES" sz="1100" dirty="0">
                        <a:effectLst/>
                        <a:latin typeface="Calibri" panose="020F0502020204030204" pitchFamily="34" charset="0"/>
                        <a:ea typeface="Calibri" panose="020F0502020204030204" pitchFamily="34" charset="0"/>
                      </a:endParaRPr>
                    </a:p>
                  </a:txBody>
                  <a:tcPr marL="60058" marR="60058" marT="0" marB="0"/>
                </a:tc>
                <a:extLst>
                  <a:ext uri="{0D108BD9-81ED-4DB2-BD59-A6C34878D82A}">
                    <a16:rowId xmlns:a16="http://schemas.microsoft.com/office/drawing/2014/main" val="2296814017"/>
                  </a:ext>
                </a:extLst>
              </a:tr>
              <a:tr h="934685">
                <a:tc>
                  <a:txBody>
                    <a:bodyPr/>
                    <a:lstStyle/>
                    <a:p>
                      <a:pPr>
                        <a:lnSpc>
                          <a:spcPct val="107000"/>
                        </a:lnSpc>
                        <a:spcAft>
                          <a:spcPts val="800"/>
                        </a:spcAft>
                      </a:pPr>
                      <a:r>
                        <a:rPr lang="en-CA" sz="1000">
                          <a:effectLst/>
                        </a:rPr>
                        <a:t>Finding Medical Professionals</a:t>
                      </a:r>
                      <a:endParaRPr lang="es-ES" sz="1100">
                        <a:effectLst/>
                        <a:latin typeface="Calibri" panose="020F0502020204030204" pitchFamily="34" charset="0"/>
                        <a:ea typeface="Calibri" panose="020F0502020204030204" pitchFamily="34" charset="0"/>
                      </a:endParaRPr>
                    </a:p>
                  </a:txBody>
                  <a:tcPr marL="60058" marR="60058" marT="0" marB="0">
                    <a:solidFill>
                      <a:schemeClr val="accent4">
                        <a:lumMod val="75000"/>
                      </a:schemeClr>
                    </a:solidFill>
                  </a:tcPr>
                </a:tc>
                <a:tc>
                  <a:txBody>
                    <a:bodyPr/>
                    <a:lstStyle/>
                    <a:p>
                      <a:pPr>
                        <a:lnSpc>
                          <a:spcPct val="107000"/>
                        </a:lnSpc>
                        <a:spcAft>
                          <a:spcPts val="800"/>
                        </a:spcAft>
                      </a:pPr>
                      <a:r>
                        <a:rPr lang="en-CA" sz="1000">
                          <a:effectLst/>
                        </a:rPr>
                        <a:t>Clinics can upload services.</a:t>
                      </a:r>
                      <a:endParaRPr lang="es-ES" sz="1100">
                        <a:effectLst/>
                        <a:latin typeface="Calibri" panose="020F0502020204030204" pitchFamily="34" charset="0"/>
                        <a:ea typeface="Calibri" panose="020F0502020204030204" pitchFamily="34" charset="0"/>
                      </a:endParaRPr>
                    </a:p>
                  </a:txBody>
                  <a:tcPr marL="60058" marR="60058" marT="0" marB="0"/>
                </a:tc>
                <a:tc>
                  <a:txBody>
                    <a:bodyPr/>
                    <a:lstStyle/>
                    <a:p>
                      <a:pPr>
                        <a:lnSpc>
                          <a:spcPct val="107000"/>
                        </a:lnSpc>
                        <a:spcAft>
                          <a:spcPts val="800"/>
                        </a:spcAft>
                      </a:pPr>
                      <a:r>
                        <a:rPr lang="en-CA" sz="1000">
                          <a:effectLst/>
                        </a:rPr>
                        <a:t>Clinics displayed via a map, but without detailed filtering</a:t>
                      </a:r>
                      <a:endParaRPr lang="es-ES" sz="1100">
                        <a:effectLst/>
                        <a:latin typeface="Calibri" panose="020F0502020204030204" pitchFamily="34" charset="0"/>
                        <a:ea typeface="Calibri" panose="020F0502020204030204" pitchFamily="34" charset="0"/>
                      </a:endParaRPr>
                    </a:p>
                  </a:txBody>
                  <a:tcPr marL="60058" marR="60058" marT="0" marB="0"/>
                </a:tc>
                <a:tc>
                  <a:txBody>
                    <a:bodyPr/>
                    <a:lstStyle/>
                    <a:p>
                      <a:pPr>
                        <a:lnSpc>
                          <a:spcPct val="107000"/>
                        </a:lnSpc>
                        <a:spcAft>
                          <a:spcPts val="800"/>
                        </a:spcAft>
                      </a:pPr>
                      <a:r>
                        <a:rPr lang="en-CA" sz="1000">
                          <a:effectLst/>
                        </a:rPr>
                        <a:t>Detailed search based on specialties, location, and price.</a:t>
                      </a:r>
                      <a:endParaRPr lang="es-ES" sz="1100">
                        <a:effectLst/>
                        <a:latin typeface="Calibri" panose="020F0502020204030204" pitchFamily="34" charset="0"/>
                        <a:ea typeface="Calibri" panose="020F0502020204030204" pitchFamily="34" charset="0"/>
                      </a:endParaRPr>
                    </a:p>
                  </a:txBody>
                  <a:tcPr marL="60058" marR="60058" marT="0" marB="0"/>
                </a:tc>
                <a:extLst>
                  <a:ext uri="{0D108BD9-81ED-4DB2-BD59-A6C34878D82A}">
                    <a16:rowId xmlns:a16="http://schemas.microsoft.com/office/drawing/2014/main" val="3108809120"/>
                  </a:ext>
                </a:extLst>
              </a:tr>
              <a:tr h="620491">
                <a:tc>
                  <a:txBody>
                    <a:bodyPr/>
                    <a:lstStyle/>
                    <a:p>
                      <a:pPr>
                        <a:lnSpc>
                          <a:spcPct val="107000"/>
                        </a:lnSpc>
                        <a:spcAft>
                          <a:spcPts val="800"/>
                        </a:spcAft>
                      </a:pPr>
                      <a:r>
                        <a:rPr lang="en-CA" sz="1000">
                          <a:effectLst/>
                        </a:rPr>
                        <a:t>Pricing Transparency</a:t>
                      </a:r>
                      <a:endParaRPr lang="es-ES" sz="1100">
                        <a:effectLst/>
                        <a:latin typeface="Calibri" panose="020F0502020204030204" pitchFamily="34" charset="0"/>
                        <a:ea typeface="Calibri" panose="020F0502020204030204" pitchFamily="34" charset="0"/>
                      </a:endParaRPr>
                    </a:p>
                  </a:txBody>
                  <a:tcPr marL="60058" marR="60058" marT="0" marB="0">
                    <a:solidFill>
                      <a:schemeClr val="accent4">
                        <a:lumMod val="75000"/>
                      </a:schemeClr>
                    </a:solidFill>
                  </a:tcPr>
                </a:tc>
                <a:tc>
                  <a:txBody>
                    <a:bodyPr/>
                    <a:lstStyle/>
                    <a:p>
                      <a:pPr>
                        <a:lnSpc>
                          <a:spcPct val="107000"/>
                        </a:lnSpc>
                        <a:spcAft>
                          <a:spcPts val="800"/>
                        </a:spcAft>
                      </a:pPr>
                      <a:r>
                        <a:rPr lang="en-CA" sz="1000">
                          <a:effectLst/>
                        </a:rPr>
                        <a:t>Lacked pricing details</a:t>
                      </a:r>
                      <a:endParaRPr lang="es-ES" sz="1100">
                        <a:effectLst/>
                        <a:latin typeface="Calibri" panose="020F0502020204030204" pitchFamily="34" charset="0"/>
                        <a:ea typeface="Calibri" panose="020F0502020204030204" pitchFamily="34" charset="0"/>
                      </a:endParaRPr>
                    </a:p>
                  </a:txBody>
                  <a:tcPr marL="60058" marR="60058" marT="0" marB="0"/>
                </a:tc>
                <a:tc>
                  <a:txBody>
                    <a:bodyPr/>
                    <a:lstStyle/>
                    <a:p>
                      <a:pPr>
                        <a:lnSpc>
                          <a:spcPct val="107000"/>
                        </a:lnSpc>
                        <a:spcAft>
                          <a:spcPts val="800"/>
                        </a:spcAft>
                      </a:pPr>
                      <a:r>
                        <a:rPr lang="en-CA" sz="1000">
                          <a:effectLst/>
                        </a:rPr>
                        <a:t>Map-based solution but no pricing display</a:t>
                      </a:r>
                      <a:endParaRPr lang="es-ES" sz="1100">
                        <a:effectLst/>
                        <a:latin typeface="Calibri" panose="020F0502020204030204" pitchFamily="34" charset="0"/>
                        <a:ea typeface="Calibri" panose="020F0502020204030204" pitchFamily="34" charset="0"/>
                      </a:endParaRPr>
                    </a:p>
                  </a:txBody>
                  <a:tcPr marL="60058" marR="60058" marT="0" marB="0"/>
                </a:tc>
                <a:tc>
                  <a:txBody>
                    <a:bodyPr/>
                    <a:lstStyle/>
                    <a:p>
                      <a:pPr>
                        <a:lnSpc>
                          <a:spcPct val="107000"/>
                        </a:lnSpc>
                        <a:spcAft>
                          <a:spcPts val="800"/>
                        </a:spcAft>
                      </a:pPr>
                      <a:r>
                        <a:rPr lang="en-CA" sz="1000" dirty="0">
                          <a:effectLst/>
                        </a:rPr>
                        <a:t>Transparent pricing for all services upfront</a:t>
                      </a:r>
                      <a:endParaRPr lang="es-ES" sz="1100" dirty="0">
                        <a:effectLst/>
                        <a:latin typeface="Calibri" panose="020F0502020204030204" pitchFamily="34" charset="0"/>
                        <a:ea typeface="Calibri" panose="020F0502020204030204" pitchFamily="34" charset="0"/>
                      </a:endParaRPr>
                    </a:p>
                  </a:txBody>
                  <a:tcPr marL="60058" marR="60058" marT="0" marB="0"/>
                </a:tc>
                <a:extLst>
                  <a:ext uri="{0D108BD9-81ED-4DB2-BD59-A6C34878D82A}">
                    <a16:rowId xmlns:a16="http://schemas.microsoft.com/office/drawing/2014/main" val="393401672"/>
                  </a:ext>
                </a:extLst>
              </a:tr>
              <a:tr h="777589">
                <a:tc>
                  <a:txBody>
                    <a:bodyPr/>
                    <a:lstStyle/>
                    <a:p>
                      <a:pPr>
                        <a:lnSpc>
                          <a:spcPct val="107000"/>
                        </a:lnSpc>
                        <a:spcAft>
                          <a:spcPts val="800"/>
                        </a:spcAft>
                      </a:pPr>
                      <a:r>
                        <a:rPr lang="en-CA" sz="1000">
                          <a:effectLst/>
                        </a:rPr>
                        <a:t>Patient/Professional Interaction</a:t>
                      </a:r>
                      <a:endParaRPr lang="es-ES" sz="1100">
                        <a:effectLst/>
                        <a:latin typeface="Calibri" panose="020F0502020204030204" pitchFamily="34" charset="0"/>
                        <a:ea typeface="Calibri" panose="020F0502020204030204" pitchFamily="34" charset="0"/>
                      </a:endParaRPr>
                    </a:p>
                  </a:txBody>
                  <a:tcPr marL="60058" marR="60058" marT="0" marB="0">
                    <a:solidFill>
                      <a:schemeClr val="accent4">
                        <a:lumMod val="75000"/>
                      </a:schemeClr>
                    </a:solidFill>
                  </a:tcPr>
                </a:tc>
                <a:tc>
                  <a:txBody>
                    <a:bodyPr/>
                    <a:lstStyle/>
                    <a:p>
                      <a:pPr>
                        <a:lnSpc>
                          <a:spcPct val="107000"/>
                        </a:lnSpc>
                        <a:spcAft>
                          <a:spcPts val="800"/>
                        </a:spcAft>
                      </a:pPr>
                      <a:r>
                        <a:rPr lang="en-CA" sz="1000">
                          <a:effectLst/>
                        </a:rPr>
                        <a:t>Simple schedule view</a:t>
                      </a:r>
                      <a:endParaRPr lang="es-ES" sz="1100">
                        <a:effectLst/>
                        <a:latin typeface="Calibri" panose="020F0502020204030204" pitchFamily="34" charset="0"/>
                        <a:ea typeface="Calibri" panose="020F0502020204030204" pitchFamily="34" charset="0"/>
                      </a:endParaRPr>
                    </a:p>
                  </a:txBody>
                  <a:tcPr marL="60058" marR="60058" marT="0" marB="0"/>
                </a:tc>
                <a:tc>
                  <a:txBody>
                    <a:bodyPr/>
                    <a:lstStyle/>
                    <a:p>
                      <a:pPr>
                        <a:lnSpc>
                          <a:spcPct val="107000"/>
                        </a:lnSpc>
                        <a:spcAft>
                          <a:spcPts val="800"/>
                        </a:spcAft>
                      </a:pPr>
                      <a:r>
                        <a:rPr lang="en-CA" sz="1000">
                          <a:effectLst/>
                        </a:rPr>
                        <a:t>Interactive map for location-based choices</a:t>
                      </a:r>
                      <a:endParaRPr lang="es-ES" sz="1100">
                        <a:effectLst/>
                        <a:latin typeface="Calibri" panose="020F0502020204030204" pitchFamily="34" charset="0"/>
                        <a:ea typeface="Calibri" panose="020F0502020204030204" pitchFamily="34" charset="0"/>
                      </a:endParaRPr>
                    </a:p>
                  </a:txBody>
                  <a:tcPr marL="60058" marR="60058" marT="0" marB="0"/>
                </a:tc>
                <a:tc>
                  <a:txBody>
                    <a:bodyPr/>
                    <a:lstStyle/>
                    <a:p>
                      <a:pPr>
                        <a:lnSpc>
                          <a:spcPct val="107000"/>
                        </a:lnSpc>
                        <a:spcAft>
                          <a:spcPts val="800"/>
                        </a:spcAft>
                      </a:pPr>
                      <a:r>
                        <a:rPr lang="en-CA" sz="1000">
                          <a:effectLst/>
                        </a:rPr>
                        <a:t>Allows patient review, appointment requests, and professional profile management</a:t>
                      </a:r>
                      <a:endParaRPr lang="es-ES" sz="1100">
                        <a:effectLst/>
                        <a:latin typeface="Calibri" panose="020F0502020204030204" pitchFamily="34" charset="0"/>
                        <a:ea typeface="Calibri" panose="020F0502020204030204" pitchFamily="34" charset="0"/>
                      </a:endParaRPr>
                    </a:p>
                  </a:txBody>
                  <a:tcPr marL="60058" marR="60058" marT="0" marB="0"/>
                </a:tc>
                <a:extLst>
                  <a:ext uri="{0D108BD9-81ED-4DB2-BD59-A6C34878D82A}">
                    <a16:rowId xmlns:a16="http://schemas.microsoft.com/office/drawing/2014/main" val="181975469"/>
                  </a:ext>
                </a:extLst>
              </a:tr>
              <a:tr h="620491">
                <a:tc>
                  <a:txBody>
                    <a:bodyPr/>
                    <a:lstStyle/>
                    <a:p>
                      <a:pPr>
                        <a:lnSpc>
                          <a:spcPct val="107000"/>
                        </a:lnSpc>
                        <a:spcAft>
                          <a:spcPts val="800"/>
                        </a:spcAft>
                      </a:pPr>
                      <a:r>
                        <a:rPr lang="en-CA" sz="1000" dirty="0">
                          <a:effectLst/>
                        </a:rPr>
                        <a:t>System Complexity</a:t>
                      </a:r>
                      <a:endParaRPr lang="es-ES" sz="1100" dirty="0">
                        <a:effectLst/>
                        <a:latin typeface="Calibri" panose="020F0502020204030204" pitchFamily="34" charset="0"/>
                        <a:ea typeface="Calibri" panose="020F0502020204030204" pitchFamily="34" charset="0"/>
                      </a:endParaRPr>
                    </a:p>
                  </a:txBody>
                  <a:tcPr marL="60058" marR="60058" marT="0" marB="0">
                    <a:solidFill>
                      <a:schemeClr val="accent4">
                        <a:lumMod val="75000"/>
                      </a:schemeClr>
                    </a:solidFill>
                  </a:tcPr>
                </a:tc>
                <a:tc>
                  <a:txBody>
                    <a:bodyPr/>
                    <a:lstStyle/>
                    <a:p>
                      <a:pPr>
                        <a:lnSpc>
                          <a:spcPct val="107000"/>
                        </a:lnSpc>
                        <a:spcAft>
                          <a:spcPts val="800"/>
                        </a:spcAft>
                      </a:pPr>
                      <a:r>
                        <a:rPr lang="en-CA" sz="1000">
                          <a:effectLst/>
                        </a:rPr>
                        <a:t>Simple, lacked key features</a:t>
                      </a:r>
                      <a:endParaRPr lang="es-ES" sz="1100">
                        <a:effectLst/>
                        <a:latin typeface="Calibri" panose="020F0502020204030204" pitchFamily="34" charset="0"/>
                        <a:ea typeface="Calibri" panose="020F0502020204030204" pitchFamily="34" charset="0"/>
                      </a:endParaRPr>
                    </a:p>
                  </a:txBody>
                  <a:tcPr marL="60058" marR="60058" marT="0" marB="0"/>
                </a:tc>
                <a:tc>
                  <a:txBody>
                    <a:bodyPr/>
                    <a:lstStyle/>
                    <a:p>
                      <a:pPr>
                        <a:lnSpc>
                          <a:spcPct val="107000"/>
                        </a:lnSpc>
                        <a:spcAft>
                          <a:spcPts val="800"/>
                        </a:spcAft>
                      </a:pPr>
                      <a:r>
                        <a:rPr lang="en-CA" sz="1000">
                          <a:effectLst/>
                        </a:rPr>
                        <a:t>Complex, but missing some essential features</a:t>
                      </a:r>
                      <a:endParaRPr lang="es-ES" sz="1100">
                        <a:effectLst/>
                        <a:latin typeface="Calibri" panose="020F0502020204030204" pitchFamily="34" charset="0"/>
                        <a:ea typeface="Calibri" panose="020F0502020204030204" pitchFamily="34" charset="0"/>
                      </a:endParaRPr>
                    </a:p>
                  </a:txBody>
                  <a:tcPr marL="60058" marR="60058" marT="0" marB="0"/>
                </a:tc>
                <a:tc>
                  <a:txBody>
                    <a:bodyPr/>
                    <a:lstStyle/>
                    <a:p>
                      <a:pPr>
                        <a:lnSpc>
                          <a:spcPct val="107000"/>
                        </a:lnSpc>
                        <a:spcAft>
                          <a:spcPts val="800"/>
                        </a:spcAft>
                      </a:pPr>
                      <a:r>
                        <a:rPr lang="en-CA" sz="1000" dirty="0">
                          <a:effectLst/>
                        </a:rPr>
                        <a:t>Comprehensive, integrates key features while maintaining usability</a:t>
                      </a:r>
                      <a:endParaRPr lang="es-ES" sz="1100" dirty="0">
                        <a:effectLst/>
                        <a:latin typeface="Calibri" panose="020F0502020204030204" pitchFamily="34" charset="0"/>
                        <a:ea typeface="Calibri" panose="020F0502020204030204" pitchFamily="34" charset="0"/>
                      </a:endParaRPr>
                    </a:p>
                  </a:txBody>
                  <a:tcPr marL="60058" marR="60058" marT="0" marB="0"/>
                </a:tc>
                <a:extLst>
                  <a:ext uri="{0D108BD9-81ED-4DB2-BD59-A6C34878D82A}">
                    <a16:rowId xmlns:a16="http://schemas.microsoft.com/office/drawing/2014/main" val="597225329"/>
                  </a:ext>
                </a:extLst>
              </a:tr>
            </a:tbl>
          </a:graphicData>
        </a:graphic>
      </p:graphicFrame>
      <p:sp>
        <p:nvSpPr>
          <p:cNvPr id="3" name="CuadroTexto 2">
            <a:extLst>
              <a:ext uri="{FF2B5EF4-FFF2-40B4-BE49-F238E27FC236}">
                <a16:creationId xmlns:a16="http://schemas.microsoft.com/office/drawing/2014/main" id="{853E6D81-8658-6341-A3E9-A3F68F84BDA7}"/>
              </a:ext>
            </a:extLst>
          </p:cNvPr>
          <p:cNvSpPr txBox="1"/>
          <p:nvPr/>
        </p:nvSpPr>
        <p:spPr>
          <a:xfrm>
            <a:off x="1588654" y="563009"/>
            <a:ext cx="5837382" cy="461665"/>
          </a:xfrm>
          <a:prstGeom prst="rect">
            <a:avLst/>
          </a:prstGeom>
          <a:noFill/>
        </p:spPr>
        <p:txBody>
          <a:bodyPr wrap="square" rtlCol="0">
            <a:spAutoFit/>
          </a:bodyPr>
          <a:lstStyle/>
          <a:p>
            <a:r>
              <a:rPr lang="es-MX" sz="2400" b="1" dirty="0" err="1">
                <a:solidFill>
                  <a:schemeClr val="accent4">
                    <a:lumMod val="50000"/>
                  </a:schemeClr>
                </a:solidFill>
              </a:rPr>
              <a:t>Comparison</a:t>
            </a:r>
            <a:r>
              <a:rPr lang="es-MX" sz="2400" b="1" dirty="0">
                <a:solidFill>
                  <a:schemeClr val="accent4">
                    <a:lumMod val="50000"/>
                  </a:schemeClr>
                </a:solidFill>
              </a:rPr>
              <a:t> </a:t>
            </a:r>
            <a:r>
              <a:rPr lang="es-MX" sz="2400" b="1" dirty="0" err="1">
                <a:solidFill>
                  <a:schemeClr val="accent4">
                    <a:lumMod val="50000"/>
                  </a:schemeClr>
                </a:solidFill>
              </a:rPr>
              <a:t>of</a:t>
            </a:r>
            <a:r>
              <a:rPr lang="es-MX" sz="2400" b="1" dirty="0">
                <a:solidFill>
                  <a:schemeClr val="accent4">
                    <a:lumMod val="50000"/>
                  </a:schemeClr>
                </a:solidFill>
              </a:rPr>
              <a:t> </a:t>
            </a:r>
            <a:r>
              <a:rPr lang="es-MX" sz="2400" b="1" dirty="0" err="1">
                <a:solidFill>
                  <a:schemeClr val="accent4">
                    <a:lumMod val="50000"/>
                  </a:schemeClr>
                </a:solidFill>
              </a:rPr>
              <a:t>solutions</a:t>
            </a:r>
            <a:r>
              <a:rPr lang="es-MX" sz="2400" b="1" dirty="0">
                <a:solidFill>
                  <a:schemeClr val="accent4">
                    <a:lumMod val="50000"/>
                  </a:schemeClr>
                </a:solidFill>
              </a:rPr>
              <a:t>:</a:t>
            </a:r>
            <a:endParaRPr lang="es-ES" sz="2400" b="1" dirty="0">
              <a:solidFill>
                <a:schemeClr val="accent4">
                  <a:lumMod val="50000"/>
                </a:schemeClr>
              </a:solidFill>
            </a:endParaRPr>
          </a:p>
        </p:txBody>
      </p:sp>
    </p:spTree>
    <p:extLst>
      <p:ext uri="{BB962C8B-B14F-4D97-AF65-F5344CB8AC3E}">
        <p14:creationId xmlns:p14="http://schemas.microsoft.com/office/powerpoint/2010/main" val="325407354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A02D3E58-BC33-9C34-FD03-65CCBCD3E952}"/>
              </a:ext>
            </a:extLst>
          </p:cNvPr>
          <p:cNvSpPr/>
          <p:nvPr/>
        </p:nvSpPr>
        <p:spPr>
          <a:xfrm rot="5400000">
            <a:off x="10337401" y="0"/>
            <a:ext cx="1854599" cy="1854599"/>
          </a:xfrm>
          <a:custGeom>
            <a:avLst/>
            <a:gdLst>
              <a:gd name="connsiteX0" fmla="*/ 976186 w 1655941"/>
              <a:gd name="connsiteY0" fmla="*/ 0 h 1655941"/>
              <a:gd name="connsiteX1" fmla="*/ 1655941 w 1655941"/>
              <a:gd name="connsiteY1" fmla="*/ 0 h 1655941"/>
              <a:gd name="connsiteX2" fmla="*/ 1655941 w 1655941"/>
              <a:gd name="connsiteY2" fmla="*/ 1 h 1655941"/>
              <a:gd name="connsiteX3" fmla="*/ 1 w 1655941"/>
              <a:gd name="connsiteY3" fmla="*/ 1655941 h 1655941"/>
              <a:gd name="connsiteX4" fmla="*/ 0 w 1655941"/>
              <a:gd name="connsiteY4" fmla="*/ 1655941 h 1655941"/>
              <a:gd name="connsiteX5" fmla="*/ 0 w 1655941"/>
              <a:gd name="connsiteY5" fmla="*/ 976187 h 1655941"/>
              <a:gd name="connsiteX6" fmla="*/ 976186 w 1655941"/>
              <a:gd name="connsiteY6" fmla="*/ 1 h 1655941"/>
              <a:gd name="connsiteX7" fmla="*/ 976186 w 1655941"/>
              <a:gd name="connsiteY7" fmla="*/ 0 h 165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5941" h="1655941">
                <a:moveTo>
                  <a:pt x="976186" y="0"/>
                </a:moveTo>
                <a:lnTo>
                  <a:pt x="1655941" y="0"/>
                </a:lnTo>
                <a:lnTo>
                  <a:pt x="1655941" y="1"/>
                </a:lnTo>
                <a:cubicBezTo>
                  <a:pt x="1655941" y="914551"/>
                  <a:pt x="914551" y="1655941"/>
                  <a:pt x="1" y="1655941"/>
                </a:cubicBezTo>
                <a:lnTo>
                  <a:pt x="0" y="1655941"/>
                </a:lnTo>
                <a:lnTo>
                  <a:pt x="0" y="976187"/>
                </a:lnTo>
                <a:cubicBezTo>
                  <a:pt x="539132" y="976187"/>
                  <a:pt x="976186" y="539133"/>
                  <a:pt x="976186" y="1"/>
                </a:cubicBezTo>
                <a:lnTo>
                  <a:pt x="976186" y="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DFF5B529-ACDC-4E89-A59A-8109124A9F81}"/>
              </a:ext>
            </a:extLst>
          </p:cNvPr>
          <p:cNvSpPr/>
          <p:nvPr/>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AA9C063-E212-4903-B344-38D49F940B59}"/>
              </a:ext>
            </a:extLst>
          </p:cNvPr>
          <p:cNvPicPr>
            <a:picLocks noChangeAspect="1"/>
          </p:cNvPicPr>
          <p:nvPr/>
        </p:nvPicPr>
        <p:blipFill>
          <a:blip r:embed="rId2"/>
          <a:stretch>
            <a:fillRect/>
          </a:stretch>
        </p:blipFill>
        <p:spPr>
          <a:xfrm>
            <a:off x="9677400" y="6291102"/>
            <a:ext cx="2291166" cy="378889"/>
          </a:xfrm>
          <a:prstGeom prst="rect">
            <a:avLst/>
          </a:prstGeom>
        </p:spPr>
      </p:pic>
      <p:graphicFrame>
        <p:nvGraphicFramePr>
          <p:cNvPr id="11" name="Tabla 3">
            <a:extLst>
              <a:ext uri="{FF2B5EF4-FFF2-40B4-BE49-F238E27FC236}">
                <a16:creationId xmlns:a16="http://schemas.microsoft.com/office/drawing/2014/main" id="{E9295A34-9CB0-4C79-8F29-FD762166855B}"/>
              </a:ext>
            </a:extLst>
          </p:cNvPr>
          <p:cNvGraphicFramePr>
            <a:graphicFrameLocks noGrp="1"/>
          </p:cNvGraphicFramePr>
          <p:nvPr>
            <p:extLst>
              <p:ext uri="{D42A27DB-BD31-4B8C-83A1-F6EECF244321}">
                <p14:modId xmlns:p14="http://schemas.microsoft.com/office/powerpoint/2010/main" val="734157350"/>
              </p:ext>
            </p:extLst>
          </p:nvPr>
        </p:nvGraphicFramePr>
        <p:xfrm>
          <a:off x="1854599" y="1188720"/>
          <a:ext cx="8482802" cy="4328305"/>
        </p:xfrm>
        <a:graphic>
          <a:graphicData uri="http://schemas.openxmlformats.org/drawingml/2006/table">
            <a:tbl>
              <a:tblPr/>
              <a:tblGrid>
                <a:gridCol w="2324614">
                  <a:extLst>
                    <a:ext uri="{9D8B030D-6E8A-4147-A177-3AD203B41FA5}">
                      <a16:colId xmlns:a16="http://schemas.microsoft.com/office/drawing/2014/main" val="2032150533"/>
                    </a:ext>
                  </a:extLst>
                </a:gridCol>
                <a:gridCol w="6158188">
                  <a:extLst>
                    <a:ext uri="{9D8B030D-6E8A-4147-A177-3AD203B41FA5}">
                      <a16:colId xmlns:a16="http://schemas.microsoft.com/office/drawing/2014/main" val="419565825"/>
                    </a:ext>
                  </a:extLst>
                </a:gridCol>
              </a:tblGrid>
              <a:tr h="400323">
                <a:tc>
                  <a:txBody>
                    <a:bodyPr/>
                    <a:lstStyle/>
                    <a:p>
                      <a:pPr algn="ctr" rtl="0" fontAlgn="t"/>
                      <a:r>
                        <a:rPr lang="es-ES" sz="1400" b="1" i="0" u="none" strike="noStrike" dirty="0">
                          <a:solidFill>
                            <a:srgbClr val="FFFFFF"/>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FEATURE</a:t>
                      </a:r>
                      <a:endParaRPr lang="es-ES"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A37"/>
                    </a:solidFill>
                  </a:tcPr>
                </a:tc>
                <a:tc>
                  <a:txBody>
                    <a:bodyPr/>
                    <a:lstStyle/>
                    <a:p>
                      <a:pPr algn="ctr" rtl="0" fontAlgn="t"/>
                      <a:r>
                        <a:rPr lang="es-ES" sz="1400" b="1" i="0" u="none" strike="noStrike" dirty="0">
                          <a:solidFill>
                            <a:srgbClr val="FFFFFF"/>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DESCRIPTION</a:t>
                      </a:r>
                      <a:endParaRPr lang="es-ES"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A37"/>
                    </a:solidFill>
                  </a:tcPr>
                </a:tc>
                <a:extLst>
                  <a:ext uri="{0D108BD9-81ED-4DB2-BD59-A6C34878D82A}">
                    <a16:rowId xmlns:a16="http://schemas.microsoft.com/office/drawing/2014/main" val="1765230011"/>
                  </a:ext>
                </a:extLst>
              </a:tr>
              <a:tr h="400323">
                <a:tc>
                  <a:txBody>
                    <a:bodyPr/>
                    <a:lstStyle/>
                    <a:p>
                      <a:pPr rtl="0" fontAlgn="t"/>
                      <a:r>
                        <a:rPr lang="es-ES" sz="1100" b="1" i="0" u="none" strike="noStrike" dirty="0" err="1">
                          <a:solidFill>
                            <a:srgbClr val="FFFFFF"/>
                          </a:solidFill>
                          <a:effectLst/>
                          <a:latin typeface="Poppins" panose="00000500000000000000" pitchFamily="2" charset="0"/>
                          <a:cs typeface="Poppins" panose="00000500000000000000" pitchFamily="2" charset="0"/>
                        </a:rPr>
                        <a:t>User</a:t>
                      </a:r>
                      <a:r>
                        <a:rPr lang="es-ES" sz="1100" b="1" i="0" u="none" strike="noStrike" dirty="0">
                          <a:solidFill>
                            <a:srgbClr val="FFFFFF"/>
                          </a:solidFill>
                          <a:effectLst/>
                          <a:latin typeface="Poppins" panose="00000500000000000000" pitchFamily="2" charset="0"/>
                          <a:cs typeface="Poppins" panose="00000500000000000000" pitchFamily="2" charset="0"/>
                        </a:rPr>
                        <a:t> Roles and </a:t>
                      </a:r>
                      <a:r>
                        <a:rPr lang="es-ES" sz="1100" b="1" i="0" u="none" strike="noStrike" dirty="0" err="1">
                          <a:solidFill>
                            <a:srgbClr val="FFFFFF"/>
                          </a:solidFill>
                          <a:effectLst/>
                          <a:latin typeface="Poppins" panose="00000500000000000000" pitchFamily="2" charset="0"/>
                          <a:cs typeface="Poppins" panose="00000500000000000000" pitchFamily="2" charset="0"/>
                        </a:rPr>
                        <a:t>Login</a:t>
                      </a:r>
                      <a:endParaRPr lang="es-ES" sz="1600" dirty="0">
                        <a:effectLst/>
                        <a:latin typeface="Poppins" panose="00000500000000000000" pitchFamily="2" charset="0"/>
                        <a:cs typeface="Poppins" panose="00000500000000000000" pitchFamily="2"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A37"/>
                    </a:solidFill>
                  </a:tcPr>
                </a:tc>
                <a:tc>
                  <a:txBody>
                    <a:bodyPr/>
                    <a:lstStyle/>
                    <a:p>
                      <a:pPr rtl="0" fontAlgn="t"/>
                      <a:r>
                        <a:rPr lang="en-US" sz="1200" b="0" i="0" u="none" strike="noStrike" dirty="0">
                          <a:solidFill>
                            <a:schemeClr val="tx1"/>
                          </a:solidFill>
                          <a:effectLst/>
                          <a:latin typeface="Open Sans" pitchFamily="2" charset="0"/>
                          <a:ea typeface="Open Sans" pitchFamily="2" charset="0"/>
                          <a:cs typeface="Open Sans" pitchFamily="2" charset="0"/>
                        </a:rPr>
                        <a:t>Allows patients and medical staff to access customized features based on their roles.</a:t>
                      </a:r>
                      <a:endParaRPr lang="en-US" dirty="0">
                        <a:solidFill>
                          <a:schemeClr val="tx1"/>
                        </a:solidFill>
                        <a:effectLst/>
                        <a:latin typeface="Open Sans" pitchFamily="2" charset="0"/>
                        <a:ea typeface="Open Sans" pitchFamily="2" charset="0"/>
                        <a:cs typeface="Open Sans" pitchFamily="2"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2401419"/>
                  </a:ext>
                </a:extLst>
              </a:tr>
              <a:tr h="400323">
                <a:tc>
                  <a:txBody>
                    <a:bodyPr/>
                    <a:lstStyle/>
                    <a:p>
                      <a:pPr rtl="0" fontAlgn="t"/>
                      <a:r>
                        <a:rPr lang="es-ES" sz="1100" b="1" i="0" u="none" strike="noStrike" dirty="0" err="1">
                          <a:solidFill>
                            <a:srgbClr val="FFFFFF"/>
                          </a:solidFill>
                          <a:effectLst/>
                          <a:latin typeface="Poppins" panose="00000500000000000000" pitchFamily="2" charset="0"/>
                          <a:cs typeface="Poppins" panose="00000500000000000000" pitchFamily="2" charset="0"/>
                        </a:rPr>
                        <a:t>Clinic</a:t>
                      </a:r>
                      <a:r>
                        <a:rPr lang="es-ES" sz="1100" b="1" i="0" u="none" strike="noStrike" dirty="0">
                          <a:solidFill>
                            <a:srgbClr val="FFFFFF"/>
                          </a:solidFill>
                          <a:effectLst/>
                          <a:latin typeface="Poppins" panose="00000500000000000000" pitchFamily="2" charset="0"/>
                          <a:cs typeface="Poppins" panose="00000500000000000000" pitchFamily="2" charset="0"/>
                        </a:rPr>
                        <a:t> </a:t>
                      </a:r>
                      <a:r>
                        <a:rPr lang="es-ES" sz="1100" b="1" i="0" u="none" strike="noStrike" dirty="0" err="1">
                          <a:solidFill>
                            <a:srgbClr val="FFFFFF"/>
                          </a:solidFill>
                          <a:effectLst/>
                          <a:latin typeface="Poppins" panose="00000500000000000000" pitchFamily="2" charset="0"/>
                          <a:cs typeface="Poppins" panose="00000500000000000000" pitchFamily="2" charset="0"/>
                        </a:rPr>
                        <a:t>Search</a:t>
                      </a:r>
                      <a:r>
                        <a:rPr lang="es-ES" sz="1100" b="1" i="0" u="none" strike="noStrike" dirty="0">
                          <a:solidFill>
                            <a:srgbClr val="FFFFFF"/>
                          </a:solidFill>
                          <a:effectLst/>
                          <a:latin typeface="Poppins" panose="00000500000000000000" pitchFamily="2" charset="0"/>
                          <a:cs typeface="Poppins" panose="00000500000000000000" pitchFamily="2" charset="0"/>
                        </a:rPr>
                        <a:t> and </a:t>
                      </a:r>
                      <a:r>
                        <a:rPr lang="es-ES" sz="1100" b="1" i="0" u="none" strike="noStrike" dirty="0" err="1">
                          <a:solidFill>
                            <a:srgbClr val="FFFFFF"/>
                          </a:solidFill>
                          <a:effectLst/>
                          <a:latin typeface="Poppins" panose="00000500000000000000" pitchFamily="2" charset="0"/>
                          <a:cs typeface="Poppins" panose="00000500000000000000" pitchFamily="2" charset="0"/>
                        </a:rPr>
                        <a:t>Filtering</a:t>
                      </a:r>
                      <a:endParaRPr lang="es-ES" sz="1600" dirty="0">
                        <a:effectLst/>
                        <a:latin typeface="Poppins" panose="00000500000000000000" pitchFamily="2" charset="0"/>
                        <a:cs typeface="Poppins" panose="00000500000000000000" pitchFamily="2"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A37"/>
                    </a:solidFill>
                  </a:tcPr>
                </a:tc>
                <a:tc>
                  <a:txBody>
                    <a:bodyPr/>
                    <a:lstStyle/>
                    <a:p>
                      <a:pPr rtl="0" fontAlgn="t"/>
                      <a:r>
                        <a:rPr lang="en-US" sz="1200" b="0" i="0" u="none" strike="noStrike" dirty="0">
                          <a:solidFill>
                            <a:schemeClr val="tx1"/>
                          </a:solidFill>
                          <a:effectLst/>
                          <a:latin typeface="Open Sans" pitchFamily="2" charset="0"/>
                          <a:ea typeface="Open Sans" pitchFamily="2" charset="0"/>
                          <a:cs typeface="Open Sans" pitchFamily="2" charset="0"/>
                        </a:rPr>
                        <a:t>Enables users to search for clinics by specialty, location, or other filters.</a:t>
                      </a:r>
                      <a:endParaRPr lang="en-US" dirty="0">
                        <a:solidFill>
                          <a:schemeClr val="tx1"/>
                        </a:solidFill>
                        <a:effectLst/>
                        <a:latin typeface="Open Sans" pitchFamily="2" charset="0"/>
                        <a:ea typeface="Open Sans" pitchFamily="2" charset="0"/>
                        <a:cs typeface="Open Sans" pitchFamily="2"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5482734"/>
                  </a:ext>
                </a:extLst>
              </a:tr>
              <a:tr h="667206">
                <a:tc>
                  <a:txBody>
                    <a:bodyPr/>
                    <a:lstStyle/>
                    <a:p>
                      <a:pPr rtl="0" fontAlgn="t"/>
                      <a:r>
                        <a:rPr lang="es-ES" sz="1100" b="1" i="0" u="none" strike="noStrike" dirty="0" err="1">
                          <a:solidFill>
                            <a:srgbClr val="FFFFFF"/>
                          </a:solidFill>
                          <a:effectLst/>
                          <a:latin typeface="Poppins" panose="00000500000000000000" pitchFamily="2" charset="0"/>
                          <a:cs typeface="Poppins" panose="00000500000000000000" pitchFamily="2" charset="0"/>
                        </a:rPr>
                        <a:t>Appointment</a:t>
                      </a:r>
                      <a:r>
                        <a:rPr lang="es-ES" sz="1100" b="1" i="0" u="none" strike="noStrike" dirty="0">
                          <a:solidFill>
                            <a:srgbClr val="FFFFFF"/>
                          </a:solidFill>
                          <a:effectLst/>
                          <a:latin typeface="Poppins" panose="00000500000000000000" pitchFamily="2" charset="0"/>
                          <a:cs typeface="Poppins" panose="00000500000000000000" pitchFamily="2" charset="0"/>
                        </a:rPr>
                        <a:t> Management</a:t>
                      </a:r>
                      <a:endParaRPr lang="es-ES" sz="1600" dirty="0">
                        <a:effectLst/>
                        <a:latin typeface="Poppins" panose="00000500000000000000" pitchFamily="2" charset="0"/>
                        <a:cs typeface="Poppins" panose="00000500000000000000" pitchFamily="2"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A37"/>
                    </a:solidFill>
                  </a:tcPr>
                </a:tc>
                <a:tc>
                  <a:txBody>
                    <a:bodyPr/>
                    <a:lstStyle/>
                    <a:p>
                      <a:pPr rtl="0" fontAlgn="t"/>
                      <a:r>
                        <a:rPr lang="en-US" sz="1200" b="0" i="0" u="none" strike="noStrike" dirty="0">
                          <a:solidFill>
                            <a:schemeClr val="tx1"/>
                          </a:solidFill>
                          <a:effectLst/>
                          <a:latin typeface="Open Sans" pitchFamily="2" charset="0"/>
                          <a:ea typeface="Open Sans" pitchFamily="2" charset="0"/>
                          <a:cs typeface="Open Sans" pitchFamily="2" charset="0"/>
                        </a:rPr>
                        <a:t>Patients can book and cancel appointments, while medical staff can change and add services offered up for booking and reject appointments as well as manage them.</a:t>
                      </a:r>
                      <a:endParaRPr lang="en-US" dirty="0">
                        <a:solidFill>
                          <a:schemeClr val="tx1"/>
                        </a:solidFill>
                        <a:effectLst/>
                        <a:latin typeface="Open Sans" pitchFamily="2" charset="0"/>
                        <a:ea typeface="Open Sans" pitchFamily="2" charset="0"/>
                        <a:cs typeface="Open Sans" pitchFamily="2"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07462535"/>
                  </a:ext>
                </a:extLst>
              </a:tr>
              <a:tr h="400323">
                <a:tc>
                  <a:txBody>
                    <a:bodyPr/>
                    <a:lstStyle/>
                    <a:p>
                      <a:pPr rtl="0" fontAlgn="t"/>
                      <a:r>
                        <a:rPr lang="es-ES" sz="1100" b="1" i="0" u="none" strike="noStrike" dirty="0">
                          <a:solidFill>
                            <a:srgbClr val="FFFFFF"/>
                          </a:solidFill>
                          <a:effectLst/>
                          <a:latin typeface="Poppins" panose="00000500000000000000" pitchFamily="2" charset="0"/>
                          <a:cs typeface="Poppins" panose="00000500000000000000" pitchFamily="2" charset="0"/>
                        </a:rPr>
                        <a:t>Real-Time </a:t>
                      </a:r>
                      <a:r>
                        <a:rPr lang="es-ES" sz="1100" b="1" i="0" u="none" strike="noStrike" dirty="0" err="1">
                          <a:solidFill>
                            <a:srgbClr val="FFFFFF"/>
                          </a:solidFill>
                          <a:effectLst/>
                          <a:latin typeface="Poppins" panose="00000500000000000000" pitchFamily="2" charset="0"/>
                          <a:cs typeface="Poppins" panose="00000500000000000000" pitchFamily="2" charset="0"/>
                        </a:rPr>
                        <a:t>Updates</a:t>
                      </a:r>
                      <a:endParaRPr lang="es-ES" sz="1600" dirty="0">
                        <a:effectLst/>
                        <a:latin typeface="Poppins" panose="00000500000000000000" pitchFamily="2" charset="0"/>
                        <a:cs typeface="Poppins" panose="00000500000000000000" pitchFamily="2"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A37"/>
                    </a:solidFill>
                  </a:tcPr>
                </a:tc>
                <a:tc>
                  <a:txBody>
                    <a:bodyPr/>
                    <a:lstStyle/>
                    <a:p>
                      <a:pPr rtl="0" fontAlgn="t"/>
                      <a:r>
                        <a:rPr lang="en-US" sz="1200" b="0" i="0" u="none" strike="noStrike" dirty="0">
                          <a:solidFill>
                            <a:schemeClr val="tx1"/>
                          </a:solidFill>
                          <a:effectLst/>
                          <a:latin typeface="Open Sans" pitchFamily="2" charset="0"/>
                          <a:ea typeface="Open Sans" pitchFamily="2" charset="0"/>
                          <a:cs typeface="Open Sans" pitchFamily="2" charset="0"/>
                        </a:rPr>
                        <a:t>Provides instant notifications about bookings, cancelations and deletion of services, as well as profile changes.</a:t>
                      </a:r>
                      <a:endParaRPr lang="en-US" dirty="0">
                        <a:solidFill>
                          <a:schemeClr val="tx1"/>
                        </a:solidFill>
                        <a:effectLst/>
                        <a:latin typeface="Open Sans" pitchFamily="2" charset="0"/>
                        <a:ea typeface="Open Sans" pitchFamily="2" charset="0"/>
                        <a:cs typeface="Open Sans" pitchFamily="2"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10879504"/>
                  </a:ext>
                </a:extLst>
              </a:tr>
              <a:tr h="400323">
                <a:tc>
                  <a:txBody>
                    <a:bodyPr/>
                    <a:lstStyle/>
                    <a:p>
                      <a:pPr rtl="0" fontAlgn="t"/>
                      <a:r>
                        <a:rPr lang="es-ES" sz="1100" b="1" i="0" u="none" strike="noStrike" dirty="0" err="1">
                          <a:solidFill>
                            <a:srgbClr val="FFFFFF"/>
                          </a:solidFill>
                          <a:effectLst/>
                          <a:latin typeface="Poppins" panose="00000500000000000000" pitchFamily="2" charset="0"/>
                          <a:cs typeface="Poppins" panose="00000500000000000000" pitchFamily="2" charset="0"/>
                        </a:rPr>
                        <a:t>User-Centered</a:t>
                      </a:r>
                      <a:r>
                        <a:rPr lang="es-ES" sz="1100" b="1" i="0" u="none" strike="noStrike" dirty="0">
                          <a:solidFill>
                            <a:srgbClr val="FFFFFF"/>
                          </a:solidFill>
                          <a:effectLst/>
                          <a:latin typeface="Poppins" panose="00000500000000000000" pitchFamily="2" charset="0"/>
                          <a:cs typeface="Poppins" panose="00000500000000000000" pitchFamily="2" charset="0"/>
                        </a:rPr>
                        <a:t> </a:t>
                      </a:r>
                      <a:r>
                        <a:rPr lang="es-ES" sz="1100" b="1" i="0" u="none" strike="noStrike" dirty="0" err="1">
                          <a:solidFill>
                            <a:srgbClr val="FFFFFF"/>
                          </a:solidFill>
                          <a:effectLst/>
                          <a:latin typeface="Poppins" panose="00000500000000000000" pitchFamily="2" charset="0"/>
                          <a:cs typeface="Poppins" panose="00000500000000000000" pitchFamily="2" charset="0"/>
                        </a:rPr>
                        <a:t>Design</a:t>
                      </a:r>
                      <a:endParaRPr lang="es-ES" sz="1600" dirty="0">
                        <a:effectLst/>
                        <a:latin typeface="Poppins" panose="00000500000000000000" pitchFamily="2" charset="0"/>
                        <a:cs typeface="Poppins" panose="00000500000000000000" pitchFamily="2"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A37"/>
                    </a:solidFill>
                  </a:tcPr>
                </a:tc>
                <a:tc>
                  <a:txBody>
                    <a:bodyPr/>
                    <a:lstStyle/>
                    <a:p>
                      <a:pPr rtl="0" fontAlgn="t"/>
                      <a:r>
                        <a:rPr lang="en-US" sz="1200" b="0" i="0" u="none" strike="noStrike" dirty="0">
                          <a:solidFill>
                            <a:schemeClr val="tx1"/>
                          </a:solidFill>
                          <a:effectLst/>
                          <a:latin typeface="Open Sans" pitchFamily="2" charset="0"/>
                          <a:ea typeface="Open Sans" pitchFamily="2" charset="0"/>
                          <a:cs typeface="Open Sans" pitchFamily="2" charset="0"/>
                        </a:rPr>
                        <a:t>Optimized for easy usage and understanding of the platform for all users.</a:t>
                      </a:r>
                      <a:endParaRPr lang="en-US" dirty="0">
                        <a:solidFill>
                          <a:schemeClr val="tx1"/>
                        </a:solidFill>
                        <a:effectLst/>
                        <a:latin typeface="Open Sans" pitchFamily="2" charset="0"/>
                        <a:ea typeface="Open Sans" pitchFamily="2" charset="0"/>
                        <a:cs typeface="Open Sans" pitchFamily="2"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52773757"/>
                  </a:ext>
                </a:extLst>
              </a:tr>
              <a:tr h="400323">
                <a:tc>
                  <a:txBody>
                    <a:bodyPr/>
                    <a:lstStyle/>
                    <a:p>
                      <a:pPr rtl="0" fontAlgn="t"/>
                      <a:r>
                        <a:rPr lang="es-ES" sz="1100" b="1" i="0" u="none" strike="noStrike" dirty="0" err="1">
                          <a:solidFill>
                            <a:srgbClr val="FFFFFF"/>
                          </a:solidFill>
                          <a:effectLst/>
                          <a:latin typeface="Poppins" panose="00000500000000000000" pitchFamily="2" charset="0"/>
                          <a:cs typeface="Poppins" panose="00000500000000000000" pitchFamily="2" charset="0"/>
                        </a:rPr>
                        <a:t>Secure</a:t>
                      </a:r>
                      <a:r>
                        <a:rPr lang="es-ES" sz="1100" b="1" i="0" u="none" strike="noStrike" dirty="0">
                          <a:solidFill>
                            <a:srgbClr val="FFFFFF"/>
                          </a:solidFill>
                          <a:effectLst/>
                          <a:latin typeface="Poppins" panose="00000500000000000000" pitchFamily="2" charset="0"/>
                          <a:cs typeface="Poppins" panose="00000500000000000000" pitchFamily="2" charset="0"/>
                        </a:rPr>
                        <a:t> </a:t>
                      </a:r>
                      <a:r>
                        <a:rPr lang="es-ES" sz="1100" b="1" i="0" u="none" strike="noStrike" dirty="0" err="1">
                          <a:solidFill>
                            <a:srgbClr val="FFFFFF"/>
                          </a:solidFill>
                          <a:effectLst/>
                          <a:latin typeface="Poppins" panose="00000500000000000000" pitchFamily="2" charset="0"/>
                          <a:cs typeface="Poppins" panose="00000500000000000000" pitchFamily="2" charset="0"/>
                        </a:rPr>
                        <a:t>Authentication</a:t>
                      </a:r>
                      <a:endParaRPr lang="es-ES" sz="1600" dirty="0">
                        <a:effectLst/>
                        <a:latin typeface="Poppins" panose="00000500000000000000" pitchFamily="2" charset="0"/>
                        <a:cs typeface="Poppins" panose="00000500000000000000" pitchFamily="2"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A37"/>
                    </a:solidFill>
                  </a:tcPr>
                </a:tc>
                <a:tc>
                  <a:txBody>
                    <a:bodyPr/>
                    <a:lstStyle/>
                    <a:p>
                      <a:pPr rtl="0" fontAlgn="t"/>
                      <a:r>
                        <a:rPr lang="en-US" sz="1200" b="0" i="0" u="none" strike="noStrike" dirty="0">
                          <a:solidFill>
                            <a:schemeClr val="tx1"/>
                          </a:solidFill>
                          <a:effectLst/>
                          <a:latin typeface="Open Sans" pitchFamily="2" charset="0"/>
                          <a:ea typeface="Open Sans" pitchFamily="2" charset="0"/>
                          <a:cs typeface="Open Sans" pitchFamily="2" charset="0"/>
                        </a:rPr>
                        <a:t>Implements authentication protocols and hashing to protect user information.</a:t>
                      </a:r>
                      <a:endParaRPr lang="en-US" dirty="0">
                        <a:solidFill>
                          <a:schemeClr val="tx1"/>
                        </a:solidFill>
                        <a:effectLst/>
                        <a:latin typeface="Open Sans" pitchFamily="2" charset="0"/>
                        <a:ea typeface="Open Sans" pitchFamily="2" charset="0"/>
                        <a:cs typeface="Open Sans" pitchFamily="2"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8839776"/>
                  </a:ext>
                </a:extLst>
              </a:tr>
              <a:tr h="667206">
                <a:tc>
                  <a:txBody>
                    <a:bodyPr/>
                    <a:lstStyle/>
                    <a:p>
                      <a:pPr rtl="0" fontAlgn="t"/>
                      <a:r>
                        <a:rPr lang="es-ES" sz="1100" b="1" i="0" u="none" strike="noStrike" dirty="0">
                          <a:solidFill>
                            <a:srgbClr val="FFFFFF"/>
                          </a:solidFill>
                          <a:effectLst/>
                          <a:latin typeface="Poppins" panose="00000500000000000000" pitchFamily="2" charset="0"/>
                          <a:cs typeface="Poppins" panose="00000500000000000000" pitchFamily="2" charset="0"/>
                        </a:rPr>
                        <a:t>Schedule </a:t>
                      </a:r>
                      <a:r>
                        <a:rPr lang="es-ES" sz="1100" b="1" i="0" u="none" strike="noStrike" dirty="0" err="1">
                          <a:solidFill>
                            <a:srgbClr val="FFFFFF"/>
                          </a:solidFill>
                          <a:effectLst/>
                          <a:latin typeface="Poppins" panose="00000500000000000000" pitchFamily="2" charset="0"/>
                          <a:cs typeface="Poppins" panose="00000500000000000000" pitchFamily="2" charset="0"/>
                        </a:rPr>
                        <a:t>Flexibility</a:t>
                      </a:r>
                      <a:endParaRPr lang="es-ES" sz="1600" dirty="0">
                        <a:effectLst/>
                        <a:latin typeface="Poppins" panose="00000500000000000000" pitchFamily="2" charset="0"/>
                        <a:cs typeface="Poppins" panose="00000500000000000000" pitchFamily="2"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A37"/>
                    </a:solidFill>
                  </a:tcPr>
                </a:tc>
                <a:tc>
                  <a:txBody>
                    <a:bodyPr/>
                    <a:lstStyle/>
                    <a:p>
                      <a:pPr rtl="0" fontAlgn="t"/>
                      <a:r>
                        <a:rPr lang="en-US" sz="1200" b="0" i="0" u="none" strike="noStrike" dirty="0">
                          <a:solidFill>
                            <a:schemeClr val="tx1"/>
                          </a:solidFill>
                          <a:effectLst/>
                          <a:latin typeface="Open Sans" pitchFamily="2" charset="0"/>
                          <a:ea typeface="Open Sans" pitchFamily="2" charset="0"/>
                          <a:cs typeface="Open Sans" pitchFamily="2" charset="0"/>
                        </a:rPr>
                        <a:t>Medical providers can reject dates as well as stop offering certain services based on availability.</a:t>
                      </a:r>
                      <a:endParaRPr lang="en-US" dirty="0">
                        <a:solidFill>
                          <a:schemeClr val="tx1"/>
                        </a:solidFill>
                        <a:effectLst/>
                        <a:latin typeface="Open Sans" pitchFamily="2" charset="0"/>
                        <a:ea typeface="Open Sans" pitchFamily="2" charset="0"/>
                        <a:cs typeface="Open Sans" pitchFamily="2"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72409267"/>
                  </a:ext>
                </a:extLst>
              </a:tr>
              <a:tr h="535078">
                <a:tc>
                  <a:txBody>
                    <a:bodyPr/>
                    <a:lstStyle/>
                    <a:p>
                      <a:pPr rtl="0" fontAlgn="t"/>
                      <a:r>
                        <a:rPr lang="es-ES" sz="1100" b="1" i="0" u="none" strike="noStrike" dirty="0">
                          <a:solidFill>
                            <a:srgbClr val="FFFFFF"/>
                          </a:solidFill>
                          <a:effectLst/>
                          <a:latin typeface="Poppins" panose="00000500000000000000" pitchFamily="2" charset="0"/>
                          <a:cs typeface="Poppins" panose="00000500000000000000" pitchFamily="2" charset="0"/>
                        </a:rPr>
                        <a:t>Comprehensive Medical </a:t>
                      </a:r>
                      <a:r>
                        <a:rPr lang="es-ES" sz="1100" b="1" i="0" u="none" strike="noStrike" dirty="0" err="1">
                          <a:solidFill>
                            <a:srgbClr val="FFFFFF"/>
                          </a:solidFill>
                          <a:effectLst/>
                          <a:latin typeface="Poppins" panose="00000500000000000000" pitchFamily="2" charset="0"/>
                          <a:cs typeface="Poppins" panose="00000500000000000000" pitchFamily="2" charset="0"/>
                        </a:rPr>
                        <a:t>Providers</a:t>
                      </a:r>
                      <a:r>
                        <a:rPr lang="es-ES" sz="1100" b="1" i="0" u="none" strike="noStrike" dirty="0">
                          <a:solidFill>
                            <a:srgbClr val="FFFFFF"/>
                          </a:solidFill>
                          <a:effectLst/>
                          <a:latin typeface="Poppins" panose="00000500000000000000" pitchFamily="2" charset="0"/>
                          <a:cs typeface="Poppins" panose="00000500000000000000" pitchFamily="2" charset="0"/>
                        </a:rPr>
                        <a:t> </a:t>
                      </a:r>
                      <a:r>
                        <a:rPr lang="es-ES" sz="1100" b="1" i="0" u="none" strike="noStrike" dirty="0" err="1">
                          <a:solidFill>
                            <a:srgbClr val="FFFFFF"/>
                          </a:solidFill>
                          <a:effectLst/>
                          <a:latin typeface="Poppins" panose="00000500000000000000" pitchFamily="2" charset="0"/>
                          <a:cs typeface="Poppins" panose="00000500000000000000" pitchFamily="2" charset="0"/>
                        </a:rPr>
                        <a:t>Profiles</a:t>
                      </a:r>
                      <a:endParaRPr lang="es-ES" sz="1600" dirty="0">
                        <a:effectLst/>
                        <a:latin typeface="Poppins" panose="00000500000000000000" pitchFamily="2" charset="0"/>
                        <a:cs typeface="Poppins" panose="00000500000000000000" pitchFamily="2"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A37"/>
                    </a:solidFill>
                  </a:tcPr>
                </a:tc>
                <a:tc>
                  <a:txBody>
                    <a:bodyPr/>
                    <a:lstStyle/>
                    <a:p>
                      <a:pPr rtl="0" fontAlgn="t"/>
                      <a:r>
                        <a:rPr lang="en-US" sz="1200" b="0" i="0" u="none" strike="noStrike" dirty="0">
                          <a:solidFill>
                            <a:schemeClr val="tx1"/>
                          </a:solidFill>
                          <a:effectLst/>
                          <a:latin typeface="Open Sans" pitchFamily="2" charset="0"/>
                          <a:ea typeface="Open Sans" pitchFamily="2" charset="0"/>
                          <a:cs typeface="Open Sans" pitchFamily="2" charset="0"/>
                        </a:rPr>
                        <a:t>Displays profile details, including services offered and contact information.</a:t>
                      </a:r>
                      <a:endParaRPr lang="en-US" dirty="0">
                        <a:solidFill>
                          <a:schemeClr val="tx1"/>
                        </a:solidFill>
                        <a:effectLst/>
                        <a:latin typeface="Open Sans" pitchFamily="2" charset="0"/>
                        <a:ea typeface="Open Sans" pitchFamily="2" charset="0"/>
                        <a:cs typeface="Open Sans" pitchFamily="2"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53032"/>
                  </a:ext>
                </a:extLst>
              </a:tr>
            </a:tbl>
          </a:graphicData>
        </a:graphic>
      </p:graphicFrame>
      <p:sp>
        <p:nvSpPr>
          <p:cNvPr id="2" name="CuadroTexto 1">
            <a:extLst>
              <a:ext uri="{FF2B5EF4-FFF2-40B4-BE49-F238E27FC236}">
                <a16:creationId xmlns:a16="http://schemas.microsoft.com/office/drawing/2014/main" id="{58B603C2-FA77-B03D-423B-BC8AE182C75F}"/>
              </a:ext>
            </a:extLst>
          </p:cNvPr>
          <p:cNvSpPr txBox="1"/>
          <p:nvPr/>
        </p:nvSpPr>
        <p:spPr>
          <a:xfrm>
            <a:off x="1791852" y="609191"/>
            <a:ext cx="5837382" cy="461665"/>
          </a:xfrm>
          <a:prstGeom prst="rect">
            <a:avLst/>
          </a:prstGeom>
          <a:noFill/>
        </p:spPr>
        <p:txBody>
          <a:bodyPr wrap="square" rtlCol="0">
            <a:spAutoFit/>
          </a:bodyPr>
          <a:lstStyle/>
          <a:p>
            <a:r>
              <a:rPr lang="es-MX" sz="2400" b="1" dirty="0" err="1">
                <a:solidFill>
                  <a:schemeClr val="accent6">
                    <a:lumMod val="50000"/>
                  </a:schemeClr>
                </a:solidFill>
              </a:rPr>
              <a:t>Features</a:t>
            </a:r>
            <a:r>
              <a:rPr lang="es-MX" sz="2400" b="1" dirty="0">
                <a:solidFill>
                  <a:schemeClr val="accent6">
                    <a:lumMod val="50000"/>
                  </a:schemeClr>
                </a:solidFill>
              </a:rPr>
              <a:t> </a:t>
            </a:r>
            <a:r>
              <a:rPr lang="es-MX" sz="2400" b="1" dirty="0" err="1">
                <a:solidFill>
                  <a:schemeClr val="accent6">
                    <a:lumMod val="50000"/>
                  </a:schemeClr>
                </a:solidFill>
              </a:rPr>
              <a:t>of</a:t>
            </a:r>
            <a:r>
              <a:rPr lang="es-MX" sz="2400" b="1" dirty="0">
                <a:solidFill>
                  <a:schemeClr val="accent6">
                    <a:lumMod val="50000"/>
                  </a:schemeClr>
                </a:solidFill>
              </a:rPr>
              <a:t> </a:t>
            </a:r>
            <a:r>
              <a:rPr lang="es-MX" sz="2400" b="1" dirty="0" err="1">
                <a:solidFill>
                  <a:schemeClr val="accent6">
                    <a:lumMod val="50000"/>
                  </a:schemeClr>
                </a:solidFill>
              </a:rPr>
              <a:t>chosen</a:t>
            </a:r>
            <a:r>
              <a:rPr lang="es-MX" sz="2400" b="1" dirty="0">
                <a:solidFill>
                  <a:schemeClr val="accent6">
                    <a:lumMod val="50000"/>
                  </a:schemeClr>
                </a:solidFill>
              </a:rPr>
              <a:t> </a:t>
            </a:r>
            <a:r>
              <a:rPr lang="es-MX" sz="2400" b="1" dirty="0" err="1">
                <a:solidFill>
                  <a:schemeClr val="accent6">
                    <a:lumMod val="50000"/>
                  </a:schemeClr>
                </a:solidFill>
              </a:rPr>
              <a:t>solution</a:t>
            </a:r>
            <a:r>
              <a:rPr lang="es-MX" sz="2400" b="1" dirty="0">
                <a:solidFill>
                  <a:schemeClr val="accent6">
                    <a:lumMod val="50000"/>
                  </a:schemeClr>
                </a:solidFill>
              </a:rPr>
              <a:t>:</a:t>
            </a:r>
            <a:endParaRPr lang="es-ES" sz="2400" b="1" dirty="0">
              <a:solidFill>
                <a:schemeClr val="accent6">
                  <a:lumMod val="50000"/>
                </a:schemeClr>
              </a:solidFill>
            </a:endParaRPr>
          </a:p>
        </p:txBody>
      </p:sp>
    </p:spTree>
    <p:extLst>
      <p:ext uri="{BB962C8B-B14F-4D97-AF65-F5344CB8AC3E}">
        <p14:creationId xmlns:p14="http://schemas.microsoft.com/office/powerpoint/2010/main" val="212114393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A02D3E58-BC33-9C34-FD03-65CCBCD3E952}"/>
              </a:ext>
            </a:extLst>
          </p:cNvPr>
          <p:cNvSpPr/>
          <p:nvPr/>
        </p:nvSpPr>
        <p:spPr>
          <a:xfrm rot="5400000">
            <a:off x="10337401" y="0"/>
            <a:ext cx="1854599" cy="1854599"/>
          </a:xfrm>
          <a:custGeom>
            <a:avLst/>
            <a:gdLst>
              <a:gd name="connsiteX0" fmla="*/ 976186 w 1655941"/>
              <a:gd name="connsiteY0" fmla="*/ 0 h 1655941"/>
              <a:gd name="connsiteX1" fmla="*/ 1655941 w 1655941"/>
              <a:gd name="connsiteY1" fmla="*/ 0 h 1655941"/>
              <a:gd name="connsiteX2" fmla="*/ 1655941 w 1655941"/>
              <a:gd name="connsiteY2" fmla="*/ 1 h 1655941"/>
              <a:gd name="connsiteX3" fmla="*/ 1 w 1655941"/>
              <a:gd name="connsiteY3" fmla="*/ 1655941 h 1655941"/>
              <a:gd name="connsiteX4" fmla="*/ 0 w 1655941"/>
              <a:gd name="connsiteY4" fmla="*/ 1655941 h 1655941"/>
              <a:gd name="connsiteX5" fmla="*/ 0 w 1655941"/>
              <a:gd name="connsiteY5" fmla="*/ 976187 h 1655941"/>
              <a:gd name="connsiteX6" fmla="*/ 976186 w 1655941"/>
              <a:gd name="connsiteY6" fmla="*/ 1 h 1655941"/>
              <a:gd name="connsiteX7" fmla="*/ 976186 w 1655941"/>
              <a:gd name="connsiteY7" fmla="*/ 0 h 165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5941" h="1655941">
                <a:moveTo>
                  <a:pt x="976186" y="0"/>
                </a:moveTo>
                <a:lnTo>
                  <a:pt x="1655941" y="0"/>
                </a:lnTo>
                <a:lnTo>
                  <a:pt x="1655941" y="1"/>
                </a:lnTo>
                <a:cubicBezTo>
                  <a:pt x="1655941" y="914551"/>
                  <a:pt x="914551" y="1655941"/>
                  <a:pt x="1" y="1655941"/>
                </a:cubicBezTo>
                <a:lnTo>
                  <a:pt x="0" y="1655941"/>
                </a:lnTo>
                <a:lnTo>
                  <a:pt x="0" y="976187"/>
                </a:lnTo>
                <a:cubicBezTo>
                  <a:pt x="539132" y="976187"/>
                  <a:pt x="976186" y="539133"/>
                  <a:pt x="976186" y="1"/>
                </a:cubicBezTo>
                <a:lnTo>
                  <a:pt x="976186" y="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DFF5B529-ACDC-4E89-A59A-8109124A9F81}"/>
              </a:ext>
            </a:extLst>
          </p:cNvPr>
          <p:cNvSpPr/>
          <p:nvPr/>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AA9C063-E212-4903-B344-38D49F940B59}"/>
              </a:ext>
            </a:extLst>
          </p:cNvPr>
          <p:cNvPicPr>
            <a:picLocks noChangeAspect="1"/>
          </p:cNvPicPr>
          <p:nvPr/>
        </p:nvPicPr>
        <p:blipFill>
          <a:blip r:embed="rId2"/>
          <a:stretch>
            <a:fillRect/>
          </a:stretch>
        </p:blipFill>
        <p:spPr>
          <a:xfrm>
            <a:off x="9677400" y="6291102"/>
            <a:ext cx="2291166" cy="378889"/>
          </a:xfrm>
          <a:prstGeom prst="rect">
            <a:avLst/>
          </a:prstGeom>
        </p:spPr>
      </p:pic>
      <p:grpSp>
        <p:nvGrpSpPr>
          <p:cNvPr id="19" name="Group 18">
            <a:extLst>
              <a:ext uri="{FF2B5EF4-FFF2-40B4-BE49-F238E27FC236}">
                <a16:creationId xmlns:a16="http://schemas.microsoft.com/office/drawing/2014/main" id="{3FD28CC5-64FF-4B13-B165-BF9C25BC4960}"/>
              </a:ext>
            </a:extLst>
          </p:cNvPr>
          <p:cNvGrpSpPr/>
          <p:nvPr/>
        </p:nvGrpSpPr>
        <p:grpSpPr>
          <a:xfrm>
            <a:off x="578317" y="753449"/>
            <a:ext cx="6438500" cy="707886"/>
            <a:chOff x="838200" y="2169640"/>
            <a:chExt cx="6438500" cy="707886"/>
          </a:xfrm>
        </p:grpSpPr>
        <p:sp>
          <p:nvSpPr>
            <p:cNvPr id="3" name="TextBox 2">
              <a:extLst>
                <a:ext uri="{FF2B5EF4-FFF2-40B4-BE49-F238E27FC236}">
                  <a16:creationId xmlns:a16="http://schemas.microsoft.com/office/drawing/2014/main" id="{1EA22EB8-1023-AD99-276E-DD9B9D1A0887}"/>
                </a:ext>
              </a:extLst>
            </p:cNvPr>
            <p:cNvSpPr txBox="1"/>
            <p:nvPr/>
          </p:nvSpPr>
          <p:spPr>
            <a:xfrm>
              <a:off x="838200" y="2169640"/>
              <a:ext cx="6438500" cy="707886"/>
            </a:xfrm>
            <a:prstGeom prst="rect">
              <a:avLst/>
            </a:prstGeom>
            <a:noFill/>
          </p:spPr>
          <p:txBody>
            <a:bodyPr vert="horz" wrap="square" rtlCol="0">
              <a:spAutoFit/>
            </a:bodyPr>
            <a:lstStyle/>
            <a:p>
              <a:r>
                <a:rPr lang="en-US" sz="4000" b="1" dirty="0">
                  <a:solidFill>
                    <a:srgbClr val="005A37"/>
                  </a:solidFill>
                  <a:latin typeface="Poppins" panose="00000500000000000000" pitchFamily="2" charset="0"/>
                  <a:ea typeface="Inter" panose="02000503000000020004" pitchFamily="2" charset="0"/>
                  <a:cs typeface="Poppins" panose="00000500000000000000" pitchFamily="2" charset="0"/>
                </a:rPr>
                <a:t>PROJECT MANAGEMENT</a:t>
              </a:r>
            </a:p>
          </p:txBody>
        </p:sp>
        <p:cxnSp>
          <p:nvCxnSpPr>
            <p:cNvPr id="18" name="Straight Connector 17">
              <a:extLst>
                <a:ext uri="{FF2B5EF4-FFF2-40B4-BE49-F238E27FC236}">
                  <a16:creationId xmlns:a16="http://schemas.microsoft.com/office/drawing/2014/main" id="{A11E4701-AFAC-453C-B15D-F857C7049D20}"/>
                </a:ext>
              </a:extLst>
            </p:cNvPr>
            <p:cNvCxnSpPr/>
            <p:nvPr/>
          </p:nvCxnSpPr>
          <p:spPr>
            <a:xfrm>
              <a:off x="926584" y="2823132"/>
              <a:ext cx="753533" cy="0"/>
            </a:xfrm>
            <a:prstGeom prst="line">
              <a:avLst/>
            </a:prstGeom>
            <a:ln w="38100">
              <a:solidFill>
                <a:srgbClr val="FFC629"/>
              </a:solidFill>
            </a:ln>
          </p:spPr>
          <p:style>
            <a:lnRef idx="1">
              <a:schemeClr val="accent1"/>
            </a:lnRef>
            <a:fillRef idx="0">
              <a:schemeClr val="accent1"/>
            </a:fillRef>
            <a:effectRef idx="0">
              <a:schemeClr val="accent1"/>
            </a:effectRef>
            <a:fontRef idx="minor">
              <a:schemeClr val="tx1"/>
            </a:fontRef>
          </p:style>
        </p:cxnSp>
      </p:grpSp>
      <p:pic>
        <p:nvPicPr>
          <p:cNvPr id="22" name="Picture 21">
            <a:extLst>
              <a:ext uri="{FF2B5EF4-FFF2-40B4-BE49-F238E27FC236}">
                <a16:creationId xmlns:a16="http://schemas.microsoft.com/office/drawing/2014/main" id="{1B3AEC27-818A-4B75-9112-40C86A8955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61330" y="400201"/>
            <a:ext cx="1006740" cy="1006740"/>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EDDA27E4-A7CC-4276-B164-18EDC774CDC8}"/>
              </a:ext>
            </a:extLst>
          </p:cNvPr>
          <p:cNvSpPr txBox="1"/>
          <p:nvPr/>
        </p:nvSpPr>
        <p:spPr>
          <a:xfrm>
            <a:off x="578318" y="1639414"/>
            <a:ext cx="5976486" cy="392415"/>
          </a:xfrm>
          <a:prstGeom prst="rect">
            <a:avLst/>
          </a:prstGeom>
          <a:noFill/>
        </p:spPr>
        <p:txBody>
          <a:bodyPr wrap="square" rtlCol="0">
            <a:spAutoFit/>
          </a:bodyPr>
          <a:lstStyle/>
          <a:p>
            <a:pPr>
              <a:lnSpc>
                <a:spcPts val="2500"/>
              </a:lnSpc>
              <a:spcAft>
                <a:spcPts val="1200"/>
              </a:spcAft>
              <a:buClr>
                <a:srgbClr val="005A37"/>
              </a:buClr>
            </a:pPr>
            <a:r>
              <a:rPr lang="en-US" b="1" dirty="0">
                <a:latin typeface="Open Sans" panose="020B0606030504020204" pitchFamily="34" charset="0"/>
                <a:ea typeface="Open Sans" panose="020B0606030504020204" pitchFamily="34" charset="0"/>
                <a:cs typeface="Open Sans" panose="020B0606030504020204" pitchFamily="34" charset="0"/>
              </a:rPr>
              <a:t>Activity Diagram</a:t>
            </a:r>
          </a:p>
        </p:txBody>
      </p:sp>
      <p:grpSp>
        <p:nvGrpSpPr>
          <p:cNvPr id="2" name="Group 1">
            <a:extLst>
              <a:ext uri="{FF2B5EF4-FFF2-40B4-BE49-F238E27FC236}">
                <a16:creationId xmlns:a16="http://schemas.microsoft.com/office/drawing/2014/main" id="{9F9564FD-4C26-4A31-92F1-3203E935EA9A}"/>
              </a:ext>
            </a:extLst>
          </p:cNvPr>
          <p:cNvGrpSpPr/>
          <p:nvPr/>
        </p:nvGrpSpPr>
        <p:grpSpPr>
          <a:xfrm>
            <a:off x="616995" y="2046376"/>
            <a:ext cx="10958010" cy="4117718"/>
            <a:chOff x="666701" y="2046376"/>
            <a:chExt cx="10958010" cy="4117718"/>
          </a:xfrm>
        </p:grpSpPr>
        <p:pic>
          <p:nvPicPr>
            <p:cNvPr id="11" name="Picture 2">
              <a:extLst>
                <a:ext uri="{FF2B5EF4-FFF2-40B4-BE49-F238E27FC236}">
                  <a16:creationId xmlns:a16="http://schemas.microsoft.com/office/drawing/2014/main" id="{13195057-ED71-4C1A-BD92-8D11445420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8253" y="2046376"/>
              <a:ext cx="6956458" cy="203102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4BD1B7FC-92D2-4EB9-A100-672901C8CB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01" y="3214838"/>
              <a:ext cx="4309920" cy="294925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75116965"/>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A02D3E58-BC33-9C34-FD03-65CCBCD3E952}"/>
              </a:ext>
            </a:extLst>
          </p:cNvPr>
          <p:cNvSpPr/>
          <p:nvPr/>
        </p:nvSpPr>
        <p:spPr>
          <a:xfrm rot="5400000">
            <a:off x="10337401" y="0"/>
            <a:ext cx="1854599" cy="1854599"/>
          </a:xfrm>
          <a:custGeom>
            <a:avLst/>
            <a:gdLst>
              <a:gd name="connsiteX0" fmla="*/ 976186 w 1655941"/>
              <a:gd name="connsiteY0" fmla="*/ 0 h 1655941"/>
              <a:gd name="connsiteX1" fmla="*/ 1655941 w 1655941"/>
              <a:gd name="connsiteY1" fmla="*/ 0 h 1655941"/>
              <a:gd name="connsiteX2" fmla="*/ 1655941 w 1655941"/>
              <a:gd name="connsiteY2" fmla="*/ 1 h 1655941"/>
              <a:gd name="connsiteX3" fmla="*/ 1 w 1655941"/>
              <a:gd name="connsiteY3" fmla="*/ 1655941 h 1655941"/>
              <a:gd name="connsiteX4" fmla="*/ 0 w 1655941"/>
              <a:gd name="connsiteY4" fmla="*/ 1655941 h 1655941"/>
              <a:gd name="connsiteX5" fmla="*/ 0 w 1655941"/>
              <a:gd name="connsiteY5" fmla="*/ 976187 h 1655941"/>
              <a:gd name="connsiteX6" fmla="*/ 976186 w 1655941"/>
              <a:gd name="connsiteY6" fmla="*/ 1 h 1655941"/>
              <a:gd name="connsiteX7" fmla="*/ 976186 w 1655941"/>
              <a:gd name="connsiteY7" fmla="*/ 0 h 165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5941" h="1655941">
                <a:moveTo>
                  <a:pt x="976186" y="0"/>
                </a:moveTo>
                <a:lnTo>
                  <a:pt x="1655941" y="0"/>
                </a:lnTo>
                <a:lnTo>
                  <a:pt x="1655941" y="1"/>
                </a:lnTo>
                <a:cubicBezTo>
                  <a:pt x="1655941" y="914551"/>
                  <a:pt x="914551" y="1655941"/>
                  <a:pt x="1" y="1655941"/>
                </a:cubicBezTo>
                <a:lnTo>
                  <a:pt x="0" y="1655941"/>
                </a:lnTo>
                <a:lnTo>
                  <a:pt x="0" y="976187"/>
                </a:lnTo>
                <a:cubicBezTo>
                  <a:pt x="539132" y="976187"/>
                  <a:pt x="976186" y="539133"/>
                  <a:pt x="976186" y="1"/>
                </a:cubicBezTo>
                <a:lnTo>
                  <a:pt x="976186" y="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DFF5B529-ACDC-4E89-A59A-8109124A9F81}"/>
              </a:ext>
            </a:extLst>
          </p:cNvPr>
          <p:cNvSpPr/>
          <p:nvPr/>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AA9C063-E212-4903-B344-38D49F940B59}"/>
              </a:ext>
            </a:extLst>
          </p:cNvPr>
          <p:cNvPicPr>
            <a:picLocks noChangeAspect="1"/>
          </p:cNvPicPr>
          <p:nvPr/>
        </p:nvPicPr>
        <p:blipFill>
          <a:blip r:embed="rId2"/>
          <a:stretch>
            <a:fillRect/>
          </a:stretch>
        </p:blipFill>
        <p:spPr>
          <a:xfrm>
            <a:off x="9677400" y="6291102"/>
            <a:ext cx="2291166" cy="378889"/>
          </a:xfrm>
          <a:prstGeom prst="rect">
            <a:avLst/>
          </a:prstGeom>
        </p:spPr>
      </p:pic>
      <p:grpSp>
        <p:nvGrpSpPr>
          <p:cNvPr id="19" name="Group 18">
            <a:extLst>
              <a:ext uri="{FF2B5EF4-FFF2-40B4-BE49-F238E27FC236}">
                <a16:creationId xmlns:a16="http://schemas.microsoft.com/office/drawing/2014/main" id="{3FD28CC5-64FF-4B13-B165-BF9C25BC4960}"/>
              </a:ext>
            </a:extLst>
          </p:cNvPr>
          <p:cNvGrpSpPr/>
          <p:nvPr/>
        </p:nvGrpSpPr>
        <p:grpSpPr>
          <a:xfrm>
            <a:off x="578317" y="753449"/>
            <a:ext cx="6438500" cy="707886"/>
            <a:chOff x="838200" y="2169640"/>
            <a:chExt cx="6438500" cy="707886"/>
          </a:xfrm>
        </p:grpSpPr>
        <p:sp>
          <p:nvSpPr>
            <p:cNvPr id="3" name="TextBox 2">
              <a:extLst>
                <a:ext uri="{FF2B5EF4-FFF2-40B4-BE49-F238E27FC236}">
                  <a16:creationId xmlns:a16="http://schemas.microsoft.com/office/drawing/2014/main" id="{1EA22EB8-1023-AD99-276E-DD9B9D1A0887}"/>
                </a:ext>
              </a:extLst>
            </p:cNvPr>
            <p:cNvSpPr txBox="1"/>
            <p:nvPr/>
          </p:nvSpPr>
          <p:spPr>
            <a:xfrm>
              <a:off x="838200" y="2169640"/>
              <a:ext cx="6438500" cy="707886"/>
            </a:xfrm>
            <a:prstGeom prst="rect">
              <a:avLst/>
            </a:prstGeom>
            <a:noFill/>
          </p:spPr>
          <p:txBody>
            <a:bodyPr vert="horz" wrap="square" rtlCol="0">
              <a:spAutoFit/>
            </a:bodyPr>
            <a:lstStyle/>
            <a:p>
              <a:r>
                <a:rPr lang="en-US" sz="4000" b="1" dirty="0">
                  <a:solidFill>
                    <a:srgbClr val="005A37"/>
                  </a:solidFill>
                  <a:latin typeface="Poppins" panose="00000500000000000000" pitchFamily="2" charset="0"/>
                  <a:ea typeface="Inter" panose="02000503000000020004" pitchFamily="2" charset="0"/>
                  <a:cs typeface="Poppins" panose="00000500000000000000" pitchFamily="2" charset="0"/>
                </a:rPr>
                <a:t>PROJECT MANAGEMENT</a:t>
              </a:r>
            </a:p>
          </p:txBody>
        </p:sp>
        <p:cxnSp>
          <p:nvCxnSpPr>
            <p:cNvPr id="18" name="Straight Connector 17">
              <a:extLst>
                <a:ext uri="{FF2B5EF4-FFF2-40B4-BE49-F238E27FC236}">
                  <a16:creationId xmlns:a16="http://schemas.microsoft.com/office/drawing/2014/main" id="{A11E4701-AFAC-453C-B15D-F857C7049D20}"/>
                </a:ext>
              </a:extLst>
            </p:cNvPr>
            <p:cNvCxnSpPr/>
            <p:nvPr/>
          </p:nvCxnSpPr>
          <p:spPr>
            <a:xfrm>
              <a:off x="926584" y="2823132"/>
              <a:ext cx="753533" cy="0"/>
            </a:xfrm>
            <a:prstGeom prst="line">
              <a:avLst/>
            </a:prstGeom>
            <a:ln w="38100">
              <a:solidFill>
                <a:srgbClr val="FFC629"/>
              </a:solidFill>
            </a:ln>
          </p:spPr>
          <p:style>
            <a:lnRef idx="1">
              <a:schemeClr val="accent1"/>
            </a:lnRef>
            <a:fillRef idx="0">
              <a:schemeClr val="accent1"/>
            </a:fillRef>
            <a:effectRef idx="0">
              <a:schemeClr val="accent1"/>
            </a:effectRef>
            <a:fontRef idx="minor">
              <a:schemeClr val="tx1"/>
            </a:fontRef>
          </p:style>
        </p:cxnSp>
      </p:grpSp>
      <p:pic>
        <p:nvPicPr>
          <p:cNvPr id="22" name="Picture 21">
            <a:extLst>
              <a:ext uri="{FF2B5EF4-FFF2-40B4-BE49-F238E27FC236}">
                <a16:creationId xmlns:a16="http://schemas.microsoft.com/office/drawing/2014/main" id="{1B3AEC27-818A-4B75-9112-40C86A8955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61330" y="400201"/>
            <a:ext cx="1006740" cy="1006740"/>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EDDA27E4-A7CC-4276-B164-18EDC774CDC8}"/>
              </a:ext>
            </a:extLst>
          </p:cNvPr>
          <p:cNvSpPr txBox="1"/>
          <p:nvPr/>
        </p:nvSpPr>
        <p:spPr>
          <a:xfrm>
            <a:off x="578318" y="1639414"/>
            <a:ext cx="5976486" cy="392415"/>
          </a:xfrm>
          <a:prstGeom prst="rect">
            <a:avLst/>
          </a:prstGeom>
          <a:noFill/>
        </p:spPr>
        <p:txBody>
          <a:bodyPr wrap="square" rtlCol="0">
            <a:spAutoFit/>
          </a:bodyPr>
          <a:lstStyle/>
          <a:p>
            <a:pPr>
              <a:lnSpc>
                <a:spcPts val="2500"/>
              </a:lnSpc>
              <a:spcAft>
                <a:spcPts val="1200"/>
              </a:spcAft>
              <a:buClr>
                <a:srgbClr val="005A37"/>
              </a:buClr>
            </a:pPr>
            <a:r>
              <a:rPr lang="en-US" b="1" dirty="0">
                <a:latin typeface="Open Sans" panose="020B0606030504020204" pitchFamily="34" charset="0"/>
                <a:ea typeface="Open Sans" panose="020B0606030504020204" pitchFamily="34" charset="0"/>
                <a:cs typeface="Open Sans" panose="020B0606030504020204" pitchFamily="34" charset="0"/>
              </a:rPr>
              <a:t>Gantt Diagram</a:t>
            </a:r>
          </a:p>
        </p:txBody>
      </p:sp>
      <p:pic>
        <p:nvPicPr>
          <p:cNvPr id="15" name="Picture 2">
            <a:extLst>
              <a:ext uri="{FF2B5EF4-FFF2-40B4-BE49-F238E27FC236}">
                <a16:creationId xmlns:a16="http://schemas.microsoft.com/office/drawing/2014/main" id="{9430D192-BCBD-4C3A-99AD-E00E24FC0B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854" y="2429846"/>
            <a:ext cx="10408292" cy="148173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78513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A02D3E58-BC33-9C34-FD03-65CCBCD3E952}"/>
              </a:ext>
            </a:extLst>
          </p:cNvPr>
          <p:cNvSpPr/>
          <p:nvPr/>
        </p:nvSpPr>
        <p:spPr>
          <a:xfrm rot="5400000">
            <a:off x="10337401" y="0"/>
            <a:ext cx="1854599" cy="1854599"/>
          </a:xfrm>
          <a:custGeom>
            <a:avLst/>
            <a:gdLst>
              <a:gd name="connsiteX0" fmla="*/ 976186 w 1655941"/>
              <a:gd name="connsiteY0" fmla="*/ 0 h 1655941"/>
              <a:gd name="connsiteX1" fmla="*/ 1655941 w 1655941"/>
              <a:gd name="connsiteY1" fmla="*/ 0 h 1655941"/>
              <a:gd name="connsiteX2" fmla="*/ 1655941 w 1655941"/>
              <a:gd name="connsiteY2" fmla="*/ 1 h 1655941"/>
              <a:gd name="connsiteX3" fmla="*/ 1 w 1655941"/>
              <a:gd name="connsiteY3" fmla="*/ 1655941 h 1655941"/>
              <a:gd name="connsiteX4" fmla="*/ 0 w 1655941"/>
              <a:gd name="connsiteY4" fmla="*/ 1655941 h 1655941"/>
              <a:gd name="connsiteX5" fmla="*/ 0 w 1655941"/>
              <a:gd name="connsiteY5" fmla="*/ 976187 h 1655941"/>
              <a:gd name="connsiteX6" fmla="*/ 976186 w 1655941"/>
              <a:gd name="connsiteY6" fmla="*/ 1 h 1655941"/>
              <a:gd name="connsiteX7" fmla="*/ 976186 w 1655941"/>
              <a:gd name="connsiteY7" fmla="*/ 0 h 165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5941" h="1655941">
                <a:moveTo>
                  <a:pt x="976186" y="0"/>
                </a:moveTo>
                <a:lnTo>
                  <a:pt x="1655941" y="0"/>
                </a:lnTo>
                <a:lnTo>
                  <a:pt x="1655941" y="1"/>
                </a:lnTo>
                <a:cubicBezTo>
                  <a:pt x="1655941" y="914551"/>
                  <a:pt x="914551" y="1655941"/>
                  <a:pt x="1" y="1655941"/>
                </a:cubicBezTo>
                <a:lnTo>
                  <a:pt x="0" y="1655941"/>
                </a:lnTo>
                <a:lnTo>
                  <a:pt x="0" y="976187"/>
                </a:lnTo>
                <a:cubicBezTo>
                  <a:pt x="539132" y="976187"/>
                  <a:pt x="976186" y="539133"/>
                  <a:pt x="976186" y="1"/>
                </a:cubicBezTo>
                <a:lnTo>
                  <a:pt x="976186" y="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DFF5B529-ACDC-4E89-A59A-8109124A9F81}"/>
              </a:ext>
            </a:extLst>
          </p:cNvPr>
          <p:cNvSpPr/>
          <p:nvPr/>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CAA9C063-E212-4903-B344-38D49F940B59}"/>
              </a:ext>
            </a:extLst>
          </p:cNvPr>
          <p:cNvPicPr>
            <a:picLocks noChangeAspect="1"/>
          </p:cNvPicPr>
          <p:nvPr/>
        </p:nvPicPr>
        <p:blipFill>
          <a:blip r:embed="rId2"/>
          <a:stretch>
            <a:fillRect/>
          </a:stretch>
        </p:blipFill>
        <p:spPr>
          <a:xfrm>
            <a:off x="9677400" y="6291102"/>
            <a:ext cx="2291166" cy="378889"/>
          </a:xfrm>
          <a:prstGeom prst="rect">
            <a:avLst/>
          </a:prstGeom>
        </p:spPr>
      </p:pic>
      <p:grpSp>
        <p:nvGrpSpPr>
          <p:cNvPr id="19" name="Group 18">
            <a:extLst>
              <a:ext uri="{FF2B5EF4-FFF2-40B4-BE49-F238E27FC236}">
                <a16:creationId xmlns:a16="http://schemas.microsoft.com/office/drawing/2014/main" id="{3FD28CC5-64FF-4B13-B165-BF9C25BC4960}"/>
              </a:ext>
            </a:extLst>
          </p:cNvPr>
          <p:cNvGrpSpPr/>
          <p:nvPr/>
        </p:nvGrpSpPr>
        <p:grpSpPr>
          <a:xfrm>
            <a:off x="578317" y="753449"/>
            <a:ext cx="8690811" cy="707886"/>
            <a:chOff x="838200" y="2169640"/>
            <a:chExt cx="8690811" cy="707886"/>
          </a:xfrm>
        </p:grpSpPr>
        <p:sp>
          <p:nvSpPr>
            <p:cNvPr id="3" name="TextBox 2">
              <a:extLst>
                <a:ext uri="{FF2B5EF4-FFF2-40B4-BE49-F238E27FC236}">
                  <a16:creationId xmlns:a16="http://schemas.microsoft.com/office/drawing/2014/main" id="{1EA22EB8-1023-AD99-276E-DD9B9D1A0887}"/>
                </a:ext>
              </a:extLst>
            </p:cNvPr>
            <p:cNvSpPr txBox="1"/>
            <p:nvPr/>
          </p:nvSpPr>
          <p:spPr>
            <a:xfrm>
              <a:off x="838200" y="2169640"/>
              <a:ext cx="8690811" cy="707886"/>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5A37"/>
                  </a:solidFill>
                  <a:effectLst/>
                  <a:uLnTx/>
                  <a:uFillTx/>
                  <a:latin typeface="Poppins" panose="00000500000000000000" pitchFamily="2" charset="0"/>
                  <a:ea typeface="Inter" panose="02000503000000020004" pitchFamily="2" charset="0"/>
                  <a:cs typeface="Poppins" panose="00000500000000000000" pitchFamily="2" charset="0"/>
                </a:rPr>
                <a:t>CONCLUSION AND FUTURE WORK</a:t>
              </a:r>
            </a:p>
          </p:txBody>
        </p:sp>
        <p:cxnSp>
          <p:nvCxnSpPr>
            <p:cNvPr id="18" name="Straight Connector 17">
              <a:extLst>
                <a:ext uri="{FF2B5EF4-FFF2-40B4-BE49-F238E27FC236}">
                  <a16:creationId xmlns:a16="http://schemas.microsoft.com/office/drawing/2014/main" id="{A11E4701-AFAC-453C-B15D-F857C7049D20}"/>
                </a:ext>
              </a:extLst>
            </p:cNvPr>
            <p:cNvCxnSpPr/>
            <p:nvPr/>
          </p:nvCxnSpPr>
          <p:spPr>
            <a:xfrm>
              <a:off x="926584" y="2823132"/>
              <a:ext cx="753533" cy="0"/>
            </a:xfrm>
            <a:prstGeom prst="line">
              <a:avLst/>
            </a:prstGeom>
            <a:ln w="38100">
              <a:solidFill>
                <a:srgbClr val="FFC629"/>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DDA27E4-A7CC-4276-B164-18EDC774CDC8}"/>
              </a:ext>
            </a:extLst>
          </p:cNvPr>
          <p:cNvSpPr txBox="1"/>
          <p:nvPr/>
        </p:nvSpPr>
        <p:spPr>
          <a:xfrm>
            <a:off x="578317" y="1496687"/>
            <a:ext cx="11046416" cy="4607864"/>
          </a:xfrm>
          <a:prstGeom prst="rect">
            <a:avLst/>
          </a:prstGeom>
          <a:noFill/>
        </p:spPr>
        <p:txBody>
          <a:bodyPr wrap="square" rtlCol="0">
            <a:spAutoFit/>
          </a:bodyPr>
          <a:lstStyle/>
          <a:p>
            <a:pPr marL="285750" lvl="0" indent="-285750">
              <a:lnSpc>
                <a:spcPts val="2200"/>
              </a:lnSpc>
              <a:spcAft>
                <a:spcPts val="1800"/>
              </a:spcAft>
              <a:buClr>
                <a:srgbClr val="005A37"/>
              </a:buClr>
              <a:buFont typeface="Wingdings" panose="05000000000000000000" pitchFamily="2" charset="2"/>
              <a:buChar char="§"/>
            </a:pPr>
            <a:r>
              <a:rPr lang="en-US" sz="1400" dirty="0">
                <a:solidFill>
                  <a:prstClr val="black"/>
                </a:solidFill>
                <a:latin typeface="Open Sans" panose="020B0606030504020204" pitchFamily="34" charset="0"/>
                <a:ea typeface="Open Sans" panose="020B0606030504020204" pitchFamily="34" charset="0"/>
                <a:cs typeface="Open Sans" panose="020B0606030504020204" pitchFamily="34" charset="0"/>
              </a:rPr>
              <a:t>Recommendations for Future Design Improvements</a:t>
            </a:r>
          </a:p>
          <a:p>
            <a:pPr marL="285750" lvl="0" indent="-285750">
              <a:lnSpc>
                <a:spcPts val="2200"/>
              </a:lnSpc>
              <a:spcAft>
                <a:spcPts val="1800"/>
              </a:spcAft>
              <a:buClr>
                <a:srgbClr val="005A37"/>
              </a:buClr>
              <a:buFont typeface="Wingdings" panose="05000000000000000000" pitchFamily="2" charset="2"/>
              <a:buChar char="§"/>
            </a:pPr>
            <a:r>
              <a:rPr lang="en-US" sz="1400" b="1" dirty="0">
                <a:solidFill>
                  <a:prstClr val="black"/>
                </a:solidFill>
                <a:latin typeface="Open Sans" panose="020B0606030504020204" pitchFamily="34" charset="0"/>
                <a:ea typeface="Open Sans" panose="020B0606030504020204" pitchFamily="34" charset="0"/>
                <a:cs typeface="Open Sans" panose="020B0606030504020204" pitchFamily="34" charset="0"/>
              </a:rPr>
              <a:t>Authentication for Medical Professionals: </a:t>
            </a:r>
            <a:r>
              <a:rPr lang="en-US" sz="1400" dirty="0">
                <a:solidFill>
                  <a:prstClr val="black"/>
                </a:solidFill>
                <a:latin typeface="Open Sans" panose="020B0606030504020204" pitchFamily="34" charset="0"/>
                <a:ea typeface="Open Sans" panose="020B0606030504020204" pitchFamily="34" charset="0"/>
                <a:cs typeface="Open Sans" panose="020B0606030504020204" pitchFamily="34" charset="0"/>
              </a:rPr>
              <a:t>Future versions of the system should incorporate proper authentication mechanisms to ensure that only authorized medical professionals can access sensitive patient and appointment data.</a:t>
            </a:r>
          </a:p>
          <a:p>
            <a:pPr marL="285750" lvl="0" indent="-285750">
              <a:lnSpc>
                <a:spcPts val="2200"/>
              </a:lnSpc>
              <a:spcAft>
                <a:spcPts val="1800"/>
              </a:spcAft>
              <a:buClr>
                <a:srgbClr val="005A37"/>
              </a:buClr>
              <a:buFont typeface="Wingdings" panose="05000000000000000000" pitchFamily="2" charset="2"/>
              <a:buChar char="§"/>
            </a:pPr>
            <a:r>
              <a:rPr lang="en-US" sz="1400" b="1" dirty="0">
                <a:solidFill>
                  <a:prstClr val="black"/>
                </a:solidFill>
                <a:latin typeface="Open Sans" panose="020B0606030504020204" pitchFamily="34" charset="0"/>
                <a:ea typeface="Open Sans" panose="020B0606030504020204" pitchFamily="34" charset="0"/>
                <a:cs typeface="Open Sans" panose="020B0606030504020204" pitchFamily="34" charset="0"/>
              </a:rPr>
              <a:t>Payment System Integration: </a:t>
            </a:r>
            <a:r>
              <a:rPr lang="en-US" sz="1400" dirty="0">
                <a:solidFill>
                  <a:prstClr val="black"/>
                </a:solidFill>
                <a:latin typeface="Open Sans" panose="020B0606030504020204" pitchFamily="34" charset="0"/>
                <a:ea typeface="Open Sans" panose="020B0606030504020204" pitchFamily="34" charset="0"/>
                <a:cs typeface="Open Sans" panose="020B0606030504020204" pitchFamily="34" charset="0"/>
              </a:rPr>
              <a:t>Adding payment functionality within the platform would allow patients to pay for services directly through the system, improving convenience and automating the billing process.</a:t>
            </a:r>
          </a:p>
          <a:p>
            <a:pPr marL="285750" lvl="0" indent="-285750">
              <a:lnSpc>
                <a:spcPts val="2200"/>
              </a:lnSpc>
              <a:spcAft>
                <a:spcPts val="1800"/>
              </a:spcAft>
              <a:buClr>
                <a:srgbClr val="005A37"/>
              </a:buClr>
              <a:buFont typeface="Wingdings" panose="05000000000000000000" pitchFamily="2" charset="2"/>
              <a:buChar char="§"/>
            </a:pPr>
            <a:r>
              <a:rPr lang="en-US" sz="1400" b="1" dirty="0">
                <a:solidFill>
                  <a:prstClr val="black"/>
                </a:solidFill>
                <a:latin typeface="Open Sans" panose="020B0606030504020204" pitchFamily="34" charset="0"/>
                <a:ea typeface="Open Sans" panose="020B0606030504020204" pitchFamily="34" charset="0"/>
                <a:cs typeface="Open Sans" panose="020B0606030504020204" pitchFamily="34" charset="0"/>
              </a:rPr>
              <a:t>EHR Integration: </a:t>
            </a:r>
            <a:r>
              <a:rPr lang="en-US" sz="1400" dirty="0">
                <a:solidFill>
                  <a:prstClr val="black"/>
                </a:solidFill>
                <a:latin typeface="Open Sans" panose="020B0606030504020204" pitchFamily="34" charset="0"/>
                <a:ea typeface="Open Sans" panose="020B0606030504020204" pitchFamily="34" charset="0"/>
                <a:cs typeface="Open Sans" panose="020B0606030504020204" pitchFamily="34" charset="0"/>
              </a:rPr>
              <a:t>To improve the efficiency of patient care, integrating the system with an Electronic Health Record (EHR) system would </a:t>
            </a:r>
            <a:r>
              <a:rPr lang="en-US" sz="1400" u="sng" dirty="0">
                <a:solidFill>
                  <a:prstClr val="black"/>
                </a:solidFill>
                <a:latin typeface="Open Sans" panose="020B0606030504020204" pitchFamily="34" charset="0"/>
                <a:ea typeface="Open Sans" panose="020B0606030504020204" pitchFamily="34" charset="0"/>
                <a:cs typeface="Open Sans" panose="020B0606030504020204" pitchFamily="34" charset="0"/>
              </a:rPr>
              <a:t>provide</a:t>
            </a:r>
            <a:r>
              <a:rPr lang="en-US" sz="1400" dirty="0">
                <a:solidFill>
                  <a:prstClr val="black"/>
                </a:solidFill>
                <a:latin typeface="Open Sans" panose="020B0606030504020204" pitchFamily="34" charset="0"/>
                <a:ea typeface="Open Sans" panose="020B0606030504020204" pitchFamily="34" charset="0"/>
                <a:cs typeface="Open Sans" panose="020B0606030504020204" pitchFamily="34" charset="0"/>
              </a:rPr>
              <a:t> medical professionals with real-time access to patient medical history and current treatment plans.</a:t>
            </a:r>
          </a:p>
          <a:p>
            <a:pPr marL="285750" lvl="0" indent="-285750">
              <a:lnSpc>
                <a:spcPts val="2200"/>
              </a:lnSpc>
              <a:spcAft>
                <a:spcPts val="1800"/>
              </a:spcAft>
              <a:buClr>
                <a:srgbClr val="005A37"/>
              </a:buClr>
              <a:buFont typeface="Wingdings" panose="05000000000000000000" pitchFamily="2" charset="2"/>
              <a:buChar char="§"/>
            </a:pPr>
            <a:r>
              <a:rPr lang="en-US" sz="1400" b="1" dirty="0">
                <a:solidFill>
                  <a:prstClr val="black"/>
                </a:solidFill>
                <a:latin typeface="Open Sans" panose="020B0606030504020204" pitchFamily="34" charset="0"/>
                <a:ea typeface="Open Sans" panose="020B0606030504020204" pitchFamily="34" charset="0"/>
                <a:cs typeface="Open Sans" panose="020B0606030504020204" pitchFamily="34" charset="0"/>
              </a:rPr>
              <a:t>Real-time Updates: </a:t>
            </a:r>
            <a:r>
              <a:rPr lang="en-US" sz="1400" dirty="0">
                <a:solidFill>
                  <a:prstClr val="black"/>
                </a:solidFill>
                <a:latin typeface="Open Sans" panose="020B0606030504020204" pitchFamily="34" charset="0"/>
                <a:ea typeface="Open Sans" panose="020B0606030504020204" pitchFamily="34" charset="0"/>
                <a:cs typeface="Open Sans" panose="020B0606030504020204" pitchFamily="34" charset="0"/>
              </a:rPr>
              <a:t>Implementing real-time notifications would ensure that patients and medical professionals are always in sync with appointment status, cancellations, or rescheduling, providing a more dynamic and responsive experience.</a:t>
            </a:r>
          </a:p>
          <a:p>
            <a:pPr marL="285750" lvl="0" indent="-285750">
              <a:lnSpc>
                <a:spcPts val="2200"/>
              </a:lnSpc>
              <a:spcAft>
                <a:spcPts val="1800"/>
              </a:spcAft>
              <a:buClr>
                <a:srgbClr val="005A37"/>
              </a:buClr>
              <a:buFont typeface="Wingdings" panose="05000000000000000000" pitchFamily="2" charset="2"/>
              <a:buChar char="§"/>
            </a:pPr>
            <a:r>
              <a:rPr lang="en-US" sz="1400" b="1" dirty="0">
                <a:solidFill>
                  <a:prstClr val="black"/>
                </a:solidFill>
                <a:latin typeface="Open Sans" panose="020B0606030504020204" pitchFamily="34" charset="0"/>
                <a:ea typeface="Open Sans" panose="020B0606030504020204" pitchFamily="34" charset="0"/>
                <a:cs typeface="Open Sans" panose="020B0606030504020204" pitchFamily="34" charset="0"/>
              </a:rPr>
              <a:t>Set Availability by Medical Professionals: </a:t>
            </a:r>
            <a:r>
              <a:rPr lang="en-US" sz="1400" dirty="0">
                <a:solidFill>
                  <a:prstClr val="black"/>
                </a:solidFill>
                <a:latin typeface="Open Sans" panose="020B0606030504020204" pitchFamily="34" charset="0"/>
                <a:ea typeface="Open Sans" panose="020B0606030504020204" pitchFamily="34" charset="0"/>
                <a:cs typeface="Open Sans" panose="020B0606030504020204" pitchFamily="34" charset="0"/>
              </a:rPr>
              <a:t>Implement the functionality to let each medical professional set their available times, making the scheduling easier, not having to cancel each appointment by hand, as well as implement the schedules when a user is booking an appointment to only let them select the times available.</a:t>
            </a:r>
          </a:p>
        </p:txBody>
      </p:sp>
    </p:spTree>
    <p:extLst>
      <p:ext uri="{BB962C8B-B14F-4D97-AF65-F5344CB8AC3E}">
        <p14:creationId xmlns:p14="http://schemas.microsoft.com/office/powerpoint/2010/main" val="8486367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20" descr="A picture containing text, swimming, ocean floor&#10;&#10;Description automatically generated">
            <a:extLst>
              <a:ext uri="{FF2B5EF4-FFF2-40B4-BE49-F238E27FC236}">
                <a16:creationId xmlns:a16="http://schemas.microsoft.com/office/drawing/2014/main" id="{8F86CB2F-4F59-4E09-A503-0E98F3FB33B3}"/>
              </a:ext>
            </a:extLst>
          </p:cNvPr>
          <p:cNvPicPr>
            <a:picLocks noChangeAspect="1"/>
          </p:cNvPicPr>
          <p:nvPr/>
        </p:nvPicPr>
        <p:blipFill>
          <a:blip r:embed="rId2"/>
          <a:srcRect/>
          <a:stretch>
            <a:fillRect/>
          </a:stretch>
        </p:blipFill>
        <p:spPr>
          <a:xfrm>
            <a:off x="-1" y="0"/>
            <a:ext cx="12192000" cy="6858000"/>
          </a:xfrm>
          <a:prstGeom prst="rect">
            <a:avLst/>
          </a:prstGeom>
          <a:pattFill prst="pct10">
            <a:fgClr>
              <a:schemeClr val="accent1"/>
            </a:fgClr>
            <a:bgClr>
              <a:schemeClr val="bg1"/>
            </a:bgClr>
          </a:pattFill>
        </p:spPr>
      </p:pic>
      <p:sp>
        <p:nvSpPr>
          <p:cNvPr id="5" name="Freeform: Shape 4">
            <a:extLst>
              <a:ext uri="{FF2B5EF4-FFF2-40B4-BE49-F238E27FC236}">
                <a16:creationId xmlns:a16="http://schemas.microsoft.com/office/drawing/2014/main" id="{E33C6E15-B834-5D79-29AB-112E2CA9F04D}"/>
              </a:ext>
            </a:extLst>
          </p:cNvPr>
          <p:cNvSpPr/>
          <p:nvPr/>
        </p:nvSpPr>
        <p:spPr>
          <a:xfrm rot="10800000" flipH="1">
            <a:off x="0" y="5003401"/>
            <a:ext cx="1854599" cy="1854599"/>
          </a:xfrm>
          <a:custGeom>
            <a:avLst/>
            <a:gdLst>
              <a:gd name="connsiteX0" fmla="*/ 976186 w 1655941"/>
              <a:gd name="connsiteY0" fmla="*/ 0 h 1655941"/>
              <a:gd name="connsiteX1" fmla="*/ 1655941 w 1655941"/>
              <a:gd name="connsiteY1" fmla="*/ 0 h 1655941"/>
              <a:gd name="connsiteX2" fmla="*/ 1655941 w 1655941"/>
              <a:gd name="connsiteY2" fmla="*/ 1 h 1655941"/>
              <a:gd name="connsiteX3" fmla="*/ 1 w 1655941"/>
              <a:gd name="connsiteY3" fmla="*/ 1655941 h 1655941"/>
              <a:gd name="connsiteX4" fmla="*/ 0 w 1655941"/>
              <a:gd name="connsiteY4" fmla="*/ 1655941 h 1655941"/>
              <a:gd name="connsiteX5" fmla="*/ 0 w 1655941"/>
              <a:gd name="connsiteY5" fmla="*/ 976187 h 1655941"/>
              <a:gd name="connsiteX6" fmla="*/ 976186 w 1655941"/>
              <a:gd name="connsiteY6" fmla="*/ 1 h 1655941"/>
              <a:gd name="connsiteX7" fmla="*/ 976186 w 1655941"/>
              <a:gd name="connsiteY7" fmla="*/ 0 h 165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5941" h="1655941">
                <a:moveTo>
                  <a:pt x="976186" y="0"/>
                </a:moveTo>
                <a:lnTo>
                  <a:pt x="1655941" y="0"/>
                </a:lnTo>
                <a:lnTo>
                  <a:pt x="1655941" y="1"/>
                </a:lnTo>
                <a:cubicBezTo>
                  <a:pt x="1655941" y="914551"/>
                  <a:pt x="914551" y="1655941"/>
                  <a:pt x="1" y="1655941"/>
                </a:cubicBezTo>
                <a:lnTo>
                  <a:pt x="0" y="1655941"/>
                </a:lnTo>
                <a:lnTo>
                  <a:pt x="0" y="976187"/>
                </a:lnTo>
                <a:cubicBezTo>
                  <a:pt x="539132" y="976187"/>
                  <a:pt x="976186" y="539133"/>
                  <a:pt x="976186" y="1"/>
                </a:cubicBezTo>
                <a:lnTo>
                  <a:pt x="976186" y="0"/>
                </a:lnTo>
                <a:close/>
              </a:path>
            </a:pathLst>
          </a:custGeom>
          <a:solidFill>
            <a:srgbClr val="FFC62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AACE8716-44FC-5ECF-D107-7B5800C7505F}"/>
              </a:ext>
            </a:extLst>
          </p:cNvPr>
          <p:cNvSpPr/>
          <p:nvPr/>
        </p:nvSpPr>
        <p:spPr>
          <a:xfrm rot="5400000">
            <a:off x="10337401" y="0"/>
            <a:ext cx="1854599" cy="1854599"/>
          </a:xfrm>
          <a:custGeom>
            <a:avLst/>
            <a:gdLst>
              <a:gd name="connsiteX0" fmla="*/ 976186 w 1655941"/>
              <a:gd name="connsiteY0" fmla="*/ 0 h 1655941"/>
              <a:gd name="connsiteX1" fmla="*/ 1655941 w 1655941"/>
              <a:gd name="connsiteY1" fmla="*/ 0 h 1655941"/>
              <a:gd name="connsiteX2" fmla="*/ 1655941 w 1655941"/>
              <a:gd name="connsiteY2" fmla="*/ 1 h 1655941"/>
              <a:gd name="connsiteX3" fmla="*/ 1 w 1655941"/>
              <a:gd name="connsiteY3" fmla="*/ 1655941 h 1655941"/>
              <a:gd name="connsiteX4" fmla="*/ 0 w 1655941"/>
              <a:gd name="connsiteY4" fmla="*/ 1655941 h 1655941"/>
              <a:gd name="connsiteX5" fmla="*/ 0 w 1655941"/>
              <a:gd name="connsiteY5" fmla="*/ 976187 h 1655941"/>
              <a:gd name="connsiteX6" fmla="*/ 976186 w 1655941"/>
              <a:gd name="connsiteY6" fmla="*/ 1 h 1655941"/>
              <a:gd name="connsiteX7" fmla="*/ 976186 w 1655941"/>
              <a:gd name="connsiteY7" fmla="*/ 0 h 165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5941" h="1655941">
                <a:moveTo>
                  <a:pt x="976186" y="0"/>
                </a:moveTo>
                <a:lnTo>
                  <a:pt x="1655941" y="0"/>
                </a:lnTo>
                <a:lnTo>
                  <a:pt x="1655941" y="1"/>
                </a:lnTo>
                <a:cubicBezTo>
                  <a:pt x="1655941" y="914551"/>
                  <a:pt x="914551" y="1655941"/>
                  <a:pt x="1" y="1655941"/>
                </a:cubicBezTo>
                <a:lnTo>
                  <a:pt x="0" y="1655941"/>
                </a:lnTo>
                <a:lnTo>
                  <a:pt x="0" y="976187"/>
                </a:lnTo>
                <a:cubicBezTo>
                  <a:pt x="539132" y="976187"/>
                  <a:pt x="976186" y="539133"/>
                  <a:pt x="976186" y="1"/>
                </a:cubicBezTo>
                <a:lnTo>
                  <a:pt x="976186" y="0"/>
                </a:lnTo>
                <a:close/>
              </a:path>
            </a:pathLst>
          </a:custGeom>
          <a:solidFill>
            <a:srgbClr val="FFC62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FEA4C37-75E7-4BFB-830E-52061AD924FB}"/>
              </a:ext>
            </a:extLst>
          </p:cNvPr>
          <p:cNvSpPr/>
          <p:nvPr/>
        </p:nvSpPr>
        <p:spPr>
          <a:xfrm>
            <a:off x="6096000" y="5618320"/>
            <a:ext cx="60960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90F4686-8B1C-4CC1-9B5F-43CB216701BB}"/>
              </a:ext>
            </a:extLst>
          </p:cNvPr>
          <p:cNvPicPr>
            <a:picLocks noChangeAspect="1"/>
          </p:cNvPicPr>
          <p:nvPr/>
        </p:nvPicPr>
        <p:blipFill>
          <a:blip r:embed="rId3"/>
          <a:stretch>
            <a:fillRect/>
          </a:stretch>
        </p:blipFill>
        <p:spPr>
          <a:xfrm>
            <a:off x="6934200" y="5757623"/>
            <a:ext cx="3967566" cy="656115"/>
          </a:xfrm>
          <a:prstGeom prst="rect">
            <a:avLst/>
          </a:prstGeom>
        </p:spPr>
      </p:pic>
      <p:grpSp>
        <p:nvGrpSpPr>
          <p:cNvPr id="2" name="Group 1">
            <a:extLst>
              <a:ext uri="{FF2B5EF4-FFF2-40B4-BE49-F238E27FC236}">
                <a16:creationId xmlns:a16="http://schemas.microsoft.com/office/drawing/2014/main" id="{EEF6E1C0-4C75-4F9F-8FB4-10625B2D4CA6}"/>
              </a:ext>
            </a:extLst>
          </p:cNvPr>
          <p:cNvGrpSpPr/>
          <p:nvPr/>
        </p:nvGrpSpPr>
        <p:grpSpPr>
          <a:xfrm>
            <a:off x="2730365" y="2357902"/>
            <a:ext cx="6731268" cy="1911229"/>
            <a:chOff x="2735890" y="1551603"/>
            <a:chExt cx="6731268" cy="1911229"/>
          </a:xfrm>
        </p:grpSpPr>
        <p:sp>
          <p:nvSpPr>
            <p:cNvPr id="3" name="TextBox 2">
              <a:extLst>
                <a:ext uri="{FF2B5EF4-FFF2-40B4-BE49-F238E27FC236}">
                  <a16:creationId xmlns:a16="http://schemas.microsoft.com/office/drawing/2014/main" id="{F784EEDF-FEF3-401A-70ED-5293D67253EC}"/>
                </a:ext>
              </a:extLst>
            </p:cNvPr>
            <p:cNvSpPr txBox="1"/>
            <p:nvPr/>
          </p:nvSpPr>
          <p:spPr>
            <a:xfrm>
              <a:off x="4083428" y="1551603"/>
              <a:ext cx="403619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400" normalizeH="0" baseline="0" noProof="0" dirty="0">
                  <a:ln>
                    <a:noFill/>
                  </a:ln>
                  <a:solidFill>
                    <a:srgbClr val="FFC629"/>
                  </a:solidFill>
                  <a:uLnTx/>
                  <a:uFillTx/>
                  <a:latin typeface="Poppins" panose="00000500000000000000" pitchFamily="2" charset="0"/>
                  <a:ea typeface="+mn-ea"/>
                  <a:cs typeface="Poppins" panose="00000500000000000000" pitchFamily="2" charset="0"/>
                </a:rPr>
                <a:t>IN SUMMARY</a:t>
              </a:r>
            </a:p>
          </p:txBody>
        </p:sp>
        <p:sp>
          <p:nvSpPr>
            <p:cNvPr id="8" name="TextBox 7">
              <a:extLst>
                <a:ext uri="{FF2B5EF4-FFF2-40B4-BE49-F238E27FC236}">
                  <a16:creationId xmlns:a16="http://schemas.microsoft.com/office/drawing/2014/main" id="{02FC56CF-C7B7-475B-AF6E-4CD705548CC5}"/>
                </a:ext>
              </a:extLst>
            </p:cNvPr>
            <p:cNvSpPr txBox="1"/>
            <p:nvPr/>
          </p:nvSpPr>
          <p:spPr>
            <a:xfrm>
              <a:off x="2735890" y="2259489"/>
              <a:ext cx="6731268" cy="1203343"/>
            </a:xfrm>
            <a:prstGeom prst="rect">
              <a:avLst/>
            </a:prstGeom>
            <a:noFill/>
          </p:spPr>
          <p:txBody>
            <a:bodyPr wrap="square" rtlCol="0">
              <a:spAutoFit/>
            </a:bodyPr>
            <a:lstStyle/>
            <a:p>
              <a:pPr lvl="0" algn="ctr">
                <a:lnSpc>
                  <a:spcPts val="2200"/>
                </a:lnSpc>
                <a:spcAft>
                  <a:spcPts val="1800"/>
                </a:spcAft>
                <a:buClr>
                  <a:srgbClr val="005A37"/>
                </a:buClr>
              </a:pPr>
              <a:r>
                <a:rPr lang="en-US" sz="1600"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While the current system serves as a solid foundation for appointment scheduling and patient management, there are ample opportunities for future enhancements that would improve security, usability, and overall functionality.</a:t>
              </a:r>
            </a:p>
          </p:txBody>
        </p:sp>
      </p:grpSp>
    </p:spTree>
    <p:extLst>
      <p:ext uri="{BB962C8B-B14F-4D97-AF65-F5344CB8AC3E}">
        <p14:creationId xmlns:p14="http://schemas.microsoft.com/office/powerpoint/2010/main" val="29385925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B4DE9C-8E09-3EFA-42C3-1666AE79702E}"/>
              </a:ext>
            </a:extLst>
          </p:cNvPr>
          <p:cNvSpPr txBox="1"/>
          <p:nvPr/>
        </p:nvSpPr>
        <p:spPr>
          <a:xfrm>
            <a:off x="578318" y="1362088"/>
            <a:ext cx="4974261" cy="4133824"/>
          </a:xfrm>
          <a:prstGeom prst="rect">
            <a:avLst/>
          </a:prstGeom>
          <a:noFill/>
        </p:spPr>
        <p:txBody>
          <a:bodyPr wrap="square" rtlCol="0">
            <a:spAutoFit/>
          </a:bodyPr>
          <a:lstStyle/>
          <a:p>
            <a:pPr marL="285750" indent="-285750">
              <a:lnSpc>
                <a:spcPct val="250000"/>
              </a:lnSpc>
              <a:buClr>
                <a:srgbClr val="005A37"/>
              </a:buClr>
              <a:buFont typeface="Wingdings" panose="05000000000000000000" pitchFamily="2" charset="2"/>
              <a:buChar char="§"/>
            </a:pPr>
            <a:r>
              <a:rPr lang="en-US" dirty="0">
                <a:latin typeface="Open Sans" panose="020B0606030504020204" pitchFamily="34" charset="0"/>
                <a:ea typeface="Open Sans" panose="020B0606030504020204" pitchFamily="34" charset="0"/>
                <a:cs typeface="Open Sans" panose="020B0606030504020204" pitchFamily="34" charset="0"/>
              </a:rPr>
              <a:t>Introduction</a:t>
            </a:r>
          </a:p>
          <a:p>
            <a:pPr marL="285750" indent="-285750">
              <a:lnSpc>
                <a:spcPct val="250000"/>
              </a:lnSpc>
              <a:buClr>
                <a:srgbClr val="005A37"/>
              </a:buClr>
              <a:buFont typeface="Wingdings" panose="05000000000000000000" pitchFamily="2" charset="2"/>
              <a:buChar char="§"/>
            </a:pPr>
            <a:r>
              <a:rPr lang="en-US" dirty="0">
                <a:latin typeface="Open Sans" panose="020B0606030504020204" pitchFamily="34" charset="0"/>
                <a:ea typeface="Open Sans" panose="020B0606030504020204" pitchFamily="34" charset="0"/>
                <a:cs typeface="Open Sans" panose="020B0606030504020204" pitchFamily="34" charset="0"/>
              </a:rPr>
              <a:t>Problem Definition</a:t>
            </a:r>
          </a:p>
          <a:p>
            <a:pPr marL="285750" indent="-285750">
              <a:lnSpc>
                <a:spcPct val="250000"/>
              </a:lnSpc>
              <a:buClr>
                <a:srgbClr val="005A37"/>
              </a:buClr>
              <a:buFont typeface="Wingdings" panose="05000000000000000000" pitchFamily="2" charset="2"/>
              <a:buChar char="§"/>
            </a:pPr>
            <a:r>
              <a:rPr lang="en-US" dirty="0">
                <a:latin typeface="Open Sans" panose="020B0606030504020204" pitchFamily="34" charset="0"/>
                <a:ea typeface="Open Sans" panose="020B0606030504020204" pitchFamily="34" charset="0"/>
                <a:cs typeface="Open Sans" panose="020B0606030504020204" pitchFamily="34" charset="0"/>
              </a:rPr>
              <a:t>Design Requirements</a:t>
            </a:r>
          </a:p>
          <a:p>
            <a:pPr marL="285750" indent="-285750">
              <a:lnSpc>
                <a:spcPct val="250000"/>
              </a:lnSpc>
              <a:buClr>
                <a:srgbClr val="005A37"/>
              </a:buClr>
              <a:buFont typeface="Wingdings" panose="05000000000000000000" pitchFamily="2" charset="2"/>
              <a:buChar char="§"/>
            </a:pPr>
            <a:r>
              <a:rPr lang="en-US" dirty="0">
                <a:latin typeface="Open Sans" panose="020B0606030504020204" pitchFamily="34" charset="0"/>
                <a:ea typeface="Open Sans" panose="020B0606030504020204" pitchFamily="34" charset="0"/>
                <a:cs typeface="Open Sans" panose="020B0606030504020204" pitchFamily="34" charset="0"/>
              </a:rPr>
              <a:t>Solutions</a:t>
            </a:r>
          </a:p>
          <a:p>
            <a:pPr marL="285750" indent="-285750">
              <a:lnSpc>
                <a:spcPct val="250000"/>
              </a:lnSpc>
              <a:buClr>
                <a:srgbClr val="005A37"/>
              </a:buClr>
              <a:buFont typeface="Wingdings" panose="05000000000000000000" pitchFamily="2" charset="2"/>
              <a:buChar char="§"/>
            </a:pPr>
            <a:r>
              <a:rPr lang="en-US" dirty="0">
                <a:latin typeface="Open Sans" panose="020B0606030504020204" pitchFamily="34" charset="0"/>
                <a:ea typeface="Open Sans" panose="020B0606030504020204" pitchFamily="34" charset="0"/>
                <a:cs typeface="Open Sans" panose="020B0606030504020204" pitchFamily="34" charset="0"/>
              </a:rPr>
              <a:t>Project Management</a:t>
            </a:r>
          </a:p>
          <a:p>
            <a:pPr marL="285750" indent="-285750">
              <a:lnSpc>
                <a:spcPct val="250000"/>
              </a:lnSpc>
              <a:buClr>
                <a:srgbClr val="005A37"/>
              </a:buClr>
              <a:buFont typeface="Wingdings" panose="05000000000000000000" pitchFamily="2" charset="2"/>
              <a:buChar char="§"/>
            </a:pPr>
            <a:r>
              <a:rPr lang="en-US" dirty="0">
                <a:latin typeface="Open Sans" panose="020B0606030504020204" pitchFamily="34" charset="0"/>
                <a:ea typeface="Open Sans" panose="020B0606030504020204" pitchFamily="34" charset="0"/>
                <a:cs typeface="Open Sans" panose="020B0606030504020204" pitchFamily="34" charset="0"/>
              </a:rPr>
              <a:t>Conclusion and Future Work</a:t>
            </a:r>
          </a:p>
        </p:txBody>
      </p:sp>
      <p:sp>
        <p:nvSpPr>
          <p:cNvPr id="21" name="Freeform: Shape 20">
            <a:extLst>
              <a:ext uri="{FF2B5EF4-FFF2-40B4-BE49-F238E27FC236}">
                <a16:creationId xmlns:a16="http://schemas.microsoft.com/office/drawing/2014/main" id="{A02D3E58-BC33-9C34-FD03-65CCBCD3E952}"/>
              </a:ext>
            </a:extLst>
          </p:cNvPr>
          <p:cNvSpPr/>
          <p:nvPr/>
        </p:nvSpPr>
        <p:spPr>
          <a:xfrm rot="5400000">
            <a:off x="10337401" y="0"/>
            <a:ext cx="1854599" cy="1854599"/>
          </a:xfrm>
          <a:custGeom>
            <a:avLst/>
            <a:gdLst>
              <a:gd name="connsiteX0" fmla="*/ 976186 w 1655941"/>
              <a:gd name="connsiteY0" fmla="*/ 0 h 1655941"/>
              <a:gd name="connsiteX1" fmla="*/ 1655941 w 1655941"/>
              <a:gd name="connsiteY1" fmla="*/ 0 h 1655941"/>
              <a:gd name="connsiteX2" fmla="*/ 1655941 w 1655941"/>
              <a:gd name="connsiteY2" fmla="*/ 1 h 1655941"/>
              <a:gd name="connsiteX3" fmla="*/ 1 w 1655941"/>
              <a:gd name="connsiteY3" fmla="*/ 1655941 h 1655941"/>
              <a:gd name="connsiteX4" fmla="*/ 0 w 1655941"/>
              <a:gd name="connsiteY4" fmla="*/ 1655941 h 1655941"/>
              <a:gd name="connsiteX5" fmla="*/ 0 w 1655941"/>
              <a:gd name="connsiteY5" fmla="*/ 976187 h 1655941"/>
              <a:gd name="connsiteX6" fmla="*/ 976186 w 1655941"/>
              <a:gd name="connsiteY6" fmla="*/ 1 h 1655941"/>
              <a:gd name="connsiteX7" fmla="*/ 976186 w 1655941"/>
              <a:gd name="connsiteY7" fmla="*/ 0 h 165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5941" h="1655941">
                <a:moveTo>
                  <a:pt x="976186" y="0"/>
                </a:moveTo>
                <a:lnTo>
                  <a:pt x="1655941" y="0"/>
                </a:lnTo>
                <a:lnTo>
                  <a:pt x="1655941" y="1"/>
                </a:lnTo>
                <a:cubicBezTo>
                  <a:pt x="1655941" y="914551"/>
                  <a:pt x="914551" y="1655941"/>
                  <a:pt x="1" y="1655941"/>
                </a:cubicBezTo>
                <a:lnTo>
                  <a:pt x="0" y="1655941"/>
                </a:lnTo>
                <a:lnTo>
                  <a:pt x="0" y="976187"/>
                </a:lnTo>
                <a:cubicBezTo>
                  <a:pt x="539132" y="976187"/>
                  <a:pt x="976186" y="539133"/>
                  <a:pt x="976186" y="1"/>
                </a:cubicBezTo>
                <a:lnTo>
                  <a:pt x="976186" y="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DFF5B529-ACDC-4E89-A59A-8109124A9F81}"/>
              </a:ext>
            </a:extLst>
          </p:cNvPr>
          <p:cNvSpPr/>
          <p:nvPr/>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AA9C063-E212-4903-B344-38D49F940B59}"/>
              </a:ext>
            </a:extLst>
          </p:cNvPr>
          <p:cNvPicPr>
            <a:picLocks noChangeAspect="1"/>
          </p:cNvPicPr>
          <p:nvPr/>
        </p:nvPicPr>
        <p:blipFill>
          <a:blip r:embed="rId2"/>
          <a:stretch>
            <a:fillRect/>
          </a:stretch>
        </p:blipFill>
        <p:spPr>
          <a:xfrm>
            <a:off x="9677400" y="6291102"/>
            <a:ext cx="2291166" cy="378889"/>
          </a:xfrm>
          <a:prstGeom prst="rect">
            <a:avLst/>
          </a:prstGeom>
        </p:spPr>
      </p:pic>
      <p:grpSp>
        <p:nvGrpSpPr>
          <p:cNvPr id="19" name="Group 18">
            <a:extLst>
              <a:ext uri="{FF2B5EF4-FFF2-40B4-BE49-F238E27FC236}">
                <a16:creationId xmlns:a16="http://schemas.microsoft.com/office/drawing/2014/main" id="{3FD28CC5-64FF-4B13-B165-BF9C25BC4960}"/>
              </a:ext>
            </a:extLst>
          </p:cNvPr>
          <p:cNvGrpSpPr/>
          <p:nvPr/>
        </p:nvGrpSpPr>
        <p:grpSpPr>
          <a:xfrm>
            <a:off x="578318" y="753449"/>
            <a:ext cx="2433320" cy="707886"/>
            <a:chOff x="838201" y="2169640"/>
            <a:chExt cx="2433320" cy="707886"/>
          </a:xfrm>
        </p:grpSpPr>
        <p:sp>
          <p:nvSpPr>
            <p:cNvPr id="3" name="TextBox 2">
              <a:extLst>
                <a:ext uri="{FF2B5EF4-FFF2-40B4-BE49-F238E27FC236}">
                  <a16:creationId xmlns:a16="http://schemas.microsoft.com/office/drawing/2014/main" id="{1EA22EB8-1023-AD99-276E-DD9B9D1A0887}"/>
                </a:ext>
              </a:extLst>
            </p:cNvPr>
            <p:cNvSpPr txBox="1"/>
            <p:nvPr/>
          </p:nvSpPr>
          <p:spPr>
            <a:xfrm>
              <a:off x="838201" y="2169640"/>
              <a:ext cx="2433320" cy="707886"/>
            </a:xfrm>
            <a:prstGeom prst="rect">
              <a:avLst/>
            </a:prstGeom>
            <a:noFill/>
          </p:spPr>
          <p:txBody>
            <a:bodyPr vert="horz" wrap="square" rtlCol="0">
              <a:spAutoFit/>
            </a:bodyPr>
            <a:lstStyle/>
            <a:p>
              <a:r>
                <a:rPr lang="en-US" sz="4000" b="1" dirty="0">
                  <a:solidFill>
                    <a:srgbClr val="005A37"/>
                  </a:solidFill>
                  <a:latin typeface="Poppins" panose="00000500000000000000" pitchFamily="2" charset="0"/>
                  <a:ea typeface="Inter" panose="02000503000000020004" pitchFamily="2" charset="0"/>
                  <a:cs typeface="Poppins" panose="00000500000000000000" pitchFamily="2" charset="0"/>
                </a:rPr>
                <a:t>AGENDA</a:t>
              </a:r>
            </a:p>
          </p:txBody>
        </p:sp>
        <p:cxnSp>
          <p:nvCxnSpPr>
            <p:cNvPr id="18" name="Straight Connector 17">
              <a:extLst>
                <a:ext uri="{FF2B5EF4-FFF2-40B4-BE49-F238E27FC236}">
                  <a16:creationId xmlns:a16="http://schemas.microsoft.com/office/drawing/2014/main" id="{A11E4701-AFAC-453C-B15D-F857C7049D20}"/>
                </a:ext>
              </a:extLst>
            </p:cNvPr>
            <p:cNvCxnSpPr/>
            <p:nvPr/>
          </p:nvCxnSpPr>
          <p:spPr>
            <a:xfrm>
              <a:off x="926584" y="2823132"/>
              <a:ext cx="753533" cy="0"/>
            </a:xfrm>
            <a:prstGeom prst="line">
              <a:avLst/>
            </a:prstGeom>
            <a:ln w="38100">
              <a:solidFill>
                <a:srgbClr val="FFC629"/>
              </a:solidFill>
            </a:ln>
          </p:spPr>
          <p:style>
            <a:lnRef idx="1">
              <a:schemeClr val="accent1"/>
            </a:lnRef>
            <a:fillRef idx="0">
              <a:schemeClr val="accent1"/>
            </a:fillRef>
            <a:effectRef idx="0">
              <a:schemeClr val="accent1"/>
            </a:effectRef>
            <a:fontRef idx="minor">
              <a:schemeClr val="tx1"/>
            </a:fontRef>
          </p:style>
        </p:cxnSp>
      </p:grpSp>
      <p:pic>
        <p:nvPicPr>
          <p:cNvPr id="22" name="Picture 21">
            <a:extLst>
              <a:ext uri="{FF2B5EF4-FFF2-40B4-BE49-F238E27FC236}">
                <a16:creationId xmlns:a16="http://schemas.microsoft.com/office/drawing/2014/main" id="{1B3AEC27-818A-4B75-9112-40C86A895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194" y="2325400"/>
            <a:ext cx="2207200" cy="22072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1214413"/>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6791E621-D29F-7B42-A9B3-E6D52698F562}"/>
              </a:ext>
            </a:extLst>
          </p:cNvPr>
          <p:cNvGrpSpPr/>
          <p:nvPr/>
        </p:nvGrpSpPr>
        <p:grpSpPr>
          <a:xfrm>
            <a:off x="9520993" y="1205893"/>
            <a:ext cx="2532138" cy="692504"/>
            <a:chOff x="9406693" y="1205893"/>
            <a:chExt cx="2532138" cy="692504"/>
          </a:xfrm>
        </p:grpSpPr>
        <p:sp>
          <p:nvSpPr>
            <p:cNvPr id="23" name="Rectangle: Rounded Corners 22">
              <a:extLst>
                <a:ext uri="{FF2B5EF4-FFF2-40B4-BE49-F238E27FC236}">
                  <a16:creationId xmlns:a16="http://schemas.microsoft.com/office/drawing/2014/main" id="{B5AAE2ED-4425-C398-8AAF-EDE3480DC18D}"/>
                </a:ext>
              </a:extLst>
            </p:cNvPr>
            <p:cNvSpPr/>
            <p:nvPr/>
          </p:nvSpPr>
          <p:spPr>
            <a:xfrm>
              <a:off x="9406693" y="1205893"/>
              <a:ext cx="2532138" cy="692504"/>
            </a:xfrm>
            <a:prstGeom prst="roundRect">
              <a:avLst>
                <a:gd name="adj" fmla="val 50000"/>
              </a:avLst>
            </a:prstGeom>
            <a:solidFill>
              <a:srgbClr val="FCA325"/>
            </a:solidFill>
            <a:ln>
              <a:noFill/>
            </a:ln>
            <a:effectLst>
              <a:outerShdw blurRad="127000" dist="508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6" name="TextBox 25">
              <a:extLst>
                <a:ext uri="{FF2B5EF4-FFF2-40B4-BE49-F238E27FC236}">
                  <a16:creationId xmlns:a16="http://schemas.microsoft.com/office/drawing/2014/main" id="{4ADDC210-CA80-B30A-035A-12A4A2164CA6}"/>
                </a:ext>
              </a:extLst>
            </p:cNvPr>
            <p:cNvSpPr txBox="1"/>
            <p:nvPr/>
          </p:nvSpPr>
          <p:spPr>
            <a:xfrm>
              <a:off x="9554275" y="1413645"/>
              <a:ext cx="1696234" cy="276999"/>
            </a:xfrm>
            <a:prstGeom prst="rect">
              <a:avLst/>
            </a:prstGeom>
            <a:noFill/>
          </p:spPr>
          <p:txBody>
            <a:bodyPr wrap="square" rtlCol="0">
              <a:spAutoFit/>
            </a:bodyPr>
            <a:lstStyle/>
            <a:p>
              <a:pPr algn="ctr"/>
              <a:r>
                <a:rPr lang="en-GB" sz="1200">
                  <a:solidFill>
                    <a:schemeClr val="bg1"/>
                  </a:solidFill>
                  <a:latin typeface="Poppins SemiBold" panose="00000700000000000000" pitchFamily="2" charset="0"/>
                  <a:cs typeface="Poppins SemiBold" panose="00000700000000000000" pitchFamily="2" charset="0"/>
                </a:rPr>
                <a:t>50+ Study Program</a:t>
              </a:r>
            </a:p>
          </p:txBody>
        </p:sp>
        <p:grpSp>
          <p:nvGrpSpPr>
            <p:cNvPr id="47" name="Group 46">
              <a:extLst>
                <a:ext uri="{FF2B5EF4-FFF2-40B4-BE49-F238E27FC236}">
                  <a16:creationId xmlns:a16="http://schemas.microsoft.com/office/drawing/2014/main" id="{243BFA0C-D9B4-B858-8F0E-29EFCED06937}"/>
                </a:ext>
              </a:extLst>
            </p:cNvPr>
            <p:cNvGrpSpPr/>
            <p:nvPr/>
          </p:nvGrpSpPr>
          <p:grpSpPr>
            <a:xfrm>
              <a:off x="11315700" y="1273175"/>
              <a:ext cx="557940" cy="557940"/>
              <a:chOff x="11315700" y="1273175"/>
              <a:chExt cx="557940" cy="557940"/>
            </a:xfrm>
          </p:grpSpPr>
          <p:sp>
            <p:nvSpPr>
              <p:cNvPr id="24" name="Freeform: Shape 23">
                <a:extLst>
                  <a:ext uri="{FF2B5EF4-FFF2-40B4-BE49-F238E27FC236}">
                    <a16:creationId xmlns:a16="http://schemas.microsoft.com/office/drawing/2014/main" id="{6F2627E3-2C82-2D63-C4C9-A49D22EA081D}"/>
                  </a:ext>
                </a:extLst>
              </p:cNvPr>
              <p:cNvSpPr/>
              <p:nvPr/>
            </p:nvSpPr>
            <p:spPr>
              <a:xfrm>
                <a:off x="11315700" y="1273175"/>
                <a:ext cx="557940" cy="557940"/>
              </a:xfrm>
              <a:custGeom>
                <a:avLst/>
                <a:gdLst>
                  <a:gd name="connsiteX0" fmla="*/ 278970 w 557940"/>
                  <a:gd name="connsiteY0" fmla="*/ 0 h 557940"/>
                  <a:gd name="connsiteX1" fmla="*/ 557940 w 557940"/>
                  <a:gd name="connsiteY1" fmla="*/ 278970 h 557940"/>
                  <a:gd name="connsiteX2" fmla="*/ 278970 w 557940"/>
                  <a:gd name="connsiteY2" fmla="*/ 557940 h 557940"/>
                  <a:gd name="connsiteX3" fmla="*/ 0 w 557940"/>
                  <a:gd name="connsiteY3" fmla="*/ 278970 h 557940"/>
                  <a:gd name="connsiteX4" fmla="*/ 278970 w 557940"/>
                  <a:gd name="connsiteY4" fmla="*/ 0 h 557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940" h="557940">
                    <a:moveTo>
                      <a:pt x="278970" y="0"/>
                    </a:moveTo>
                    <a:cubicBezTo>
                      <a:pt x="433041" y="0"/>
                      <a:pt x="557940" y="124899"/>
                      <a:pt x="557940" y="278970"/>
                    </a:cubicBezTo>
                    <a:cubicBezTo>
                      <a:pt x="557940" y="433041"/>
                      <a:pt x="433041" y="557940"/>
                      <a:pt x="278970" y="557940"/>
                    </a:cubicBezTo>
                    <a:cubicBezTo>
                      <a:pt x="124899" y="557940"/>
                      <a:pt x="0" y="433041"/>
                      <a:pt x="0" y="278970"/>
                    </a:cubicBezTo>
                    <a:cubicBezTo>
                      <a:pt x="0" y="124899"/>
                      <a:pt x="124899" y="0"/>
                      <a:pt x="278970"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solidFill>
                    <a:srgbClr val="1E263B"/>
                  </a:solidFill>
                  <a:latin typeface="Poppins SemiBold" panose="00000700000000000000" pitchFamily="2" charset="0"/>
                  <a:cs typeface="Poppins SemiBold" panose="00000700000000000000" pitchFamily="2" charset="0"/>
                </a:endParaRPr>
              </a:p>
            </p:txBody>
          </p:sp>
          <p:pic>
            <p:nvPicPr>
              <p:cNvPr id="46" name="Graphic 45" descr="Books on shelf">
                <a:extLst>
                  <a:ext uri="{FF2B5EF4-FFF2-40B4-BE49-F238E27FC236}">
                    <a16:creationId xmlns:a16="http://schemas.microsoft.com/office/drawing/2014/main" id="{E3317607-FCEE-3F97-E595-A7D8EE3108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32464" y="1389939"/>
                <a:ext cx="324413" cy="324413"/>
              </a:xfrm>
              <a:prstGeom prst="rect">
                <a:avLst/>
              </a:prstGeom>
            </p:spPr>
          </p:pic>
        </p:grpSp>
      </p:grpSp>
      <p:sp>
        <p:nvSpPr>
          <p:cNvPr id="25" name="Rectangle 24">
            <a:extLst>
              <a:ext uri="{FF2B5EF4-FFF2-40B4-BE49-F238E27FC236}">
                <a16:creationId xmlns:a16="http://schemas.microsoft.com/office/drawing/2014/main" id="{F5807D63-F670-4CAA-B264-424FE16FC9A2}"/>
              </a:ext>
            </a:extLst>
          </p:cNvPr>
          <p:cNvSpPr/>
          <p:nvPr/>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AF930F96-A57B-4D40-A27A-E267C4A58A47}"/>
              </a:ext>
            </a:extLst>
          </p:cNvPr>
          <p:cNvPicPr>
            <a:picLocks noChangeAspect="1"/>
          </p:cNvPicPr>
          <p:nvPr/>
        </p:nvPicPr>
        <p:blipFill>
          <a:blip r:embed="rId4"/>
          <a:stretch>
            <a:fillRect/>
          </a:stretch>
        </p:blipFill>
        <p:spPr>
          <a:xfrm>
            <a:off x="9677400" y="6291102"/>
            <a:ext cx="2291166" cy="378889"/>
          </a:xfrm>
          <a:prstGeom prst="rect">
            <a:avLst/>
          </a:prstGeom>
        </p:spPr>
      </p:pic>
      <p:sp>
        <p:nvSpPr>
          <p:cNvPr id="28" name="Rectangle 27">
            <a:extLst>
              <a:ext uri="{FF2B5EF4-FFF2-40B4-BE49-F238E27FC236}">
                <a16:creationId xmlns:a16="http://schemas.microsoft.com/office/drawing/2014/main" id="{45F10A3E-4352-400D-ADA3-936A276F0AFA}"/>
              </a:ext>
            </a:extLst>
          </p:cNvPr>
          <p:cNvSpPr/>
          <p:nvPr/>
        </p:nvSpPr>
        <p:spPr>
          <a:xfrm>
            <a:off x="9153525" y="1"/>
            <a:ext cx="3038475" cy="6124347"/>
          </a:xfrm>
          <a:prstGeom prst="rect">
            <a:avLst/>
          </a:prstGeom>
          <a:solidFill>
            <a:srgbClr val="005A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Placeholder 14">
            <a:extLst>
              <a:ext uri="{FF2B5EF4-FFF2-40B4-BE49-F238E27FC236}">
                <a16:creationId xmlns:a16="http://schemas.microsoft.com/office/drawing/2014/main" id="{B665A4B1-5C3B-4186-A967-E9DCA829D935}"/>
              </a:ext>
            </a:extLst>
          </p:cNvPr>
          <p:cNvPicPr>
            <a:picLocks noGrp="1" noChangeAspect="1"/>
          </p:cNvPicPr>
          <p:nvPr>
            <p:ph type="pic" sz="quarter" idx="30"/>
          </p:nvPr>
        </p:nvPicPr>
        <p:blipFill>
          <a:blip r:embed="rId5">
            <a:extLst>
              <a:ext uri="{28A0092B-C50C-407E-A947-70E740481C1C}">
                <a14:useLocalDpi xmlns:a14="http://schemas.microsoft.com/office/drawing/2010/main" val="0"/>
              </a:ext>
            </a:extLst>
          </a:blip>
          <a:srcRect t="5475" b="5475"/>
          <a:stretch>
            <a:fillRect/>
          </a:stretch>
        </p:blipFill>
        <p:spPr>
          <a:xfrm>
            <a:off x="6991350" y="733425"/>
            <a:ext cx="4324350" cy="5391150"/>
          </a:xfrm>
        </p:spPr>
      </p:pic>
      <p:sp>
        <p:nvSpPr>
          <p:cNvPr id="29" name="TextBox 28">
            <a:extLst>
              <a:ext uri="{FF2B5EF4-FFF2-40B4-BE49-F238E27FC236}">
                <a16:creationId xmlns:a16="http://schemas.microsoft.com/office/drawing/2014/main" id="{8DEEB37D-AEC9-4D35-9C54-7790509688F8}"/>
              </a:ext>
            </a:extLst>
          </p:cNvPr>
          <p:cNvSpPr txBox="1"/>
          <p:nvPr/>
        </p:nvSpPr>
        <p:spPr>
          <a:xfrm>
            <a:off x="578318" y="1639414"/>
            <a:ext cx="5924082" cy="4611070"/>
          </a:xfrm>
          <a:prstGeom prst="rect">
            <a:avLst/>
          </a:prstGeom>
          <a:noFill/>
        </p:spPr>
        <p:txBody>
          <a:bodyPr wrap="square" rtlCol="0">
            <a:spAutoFit/>
          </a:bodyPr>
          <a:lstStyle/>
          <a:p>
            <a:pPr marL="285750" indent="-285750" algn="just">
              <a:lnSpc>
                <a:spcPts val="2500"/>
              </a:lnSpc>
              <a:spcAft>
                <a:spcPts val="3000"/>
              </a:spcAft>
              <a:buClr>
                <a:srgbClr val="005A37"/>
              </a:buClr>
              <a:buFont typeface="Wingdings" panose="05000000000000000000" pitchFamily="2" charset="2"/>
              <a:buChar char="§"/>
            </a:pPr>
            <a:r>
              <a:rPr lang="en-US" sz="1400" b="1" dirty="0" err="1">
                <a:solidFill>
                  <a:srgbClr val="005A37"/>
                </a:solidFill>
                <a:latin typeface="Open Sans" panose="020B0606030504020204" pitchFamily="34" charset="0"/>
                <a:ea typeface="Open Sans" panose="020B0606030504020204" pitchFamily="34" charset="0"/>
                <a:cs typeface="Open Sans" panose="020B0606030504020204" pitchFamily="34" charset="0"/>
              </a:rPr>
              <a:t>MediLocate</a:t>
            </a:r>
            <a:r>
              <a:rPr lang="en-US" sz="1400" dirty="0">
                <a:latin typeface="Open Sans" panose="020B0606030504020204" pitchFamily="34" charset="0"/>
                <a:ea typeface="Open Sans" panose="020B0606030504020204" pitchFamily="34" charset="0"/>
                <a:cs typeface="Open Sans" panose="020B0606030504020204" pitchFamily="34" charset="0"/>
              </a:rPr>
              <a:t> is a web-based application designed to streamline how Canadians book medical appointments, addressing common frustrations like long wait times and communication barriers. Traditional appointment booking methods are often inefficient, leaving patients frustrated and clinics overwhelmed. </a:t>
            </a:r>
            <a:r>
              <a:rPr lang="en-US" sz="1400" b="1" dirty="0" err="1">
                <a:solidFill>
                  <a:srgbClr val="005A37"/>
                </a:solidFill>
                <a:latin typeface="Open Sans" panose="020B0606030504020204" pitchFamily="34" charset="0"/>
                <a:ea typeface="Open Sans" panose="020B0606030504020204" pitchFamily="34" charset="0"/>
                <a:cs typeface="Open Sans" panose="020B0606030504020204" pitchFamily="34" charset="0"/>
              </a:rPr>
              <a:t>MediLocate</a:t>
            </a:r>
            <a:r>
              <a:rPr lang="en-US" sz="1400" b="1" dirty="0">
                <a:solidFill>
                  <a:srgbClr val="005A37"/>
                </a:solidFill>
                <a:latin typeface="Open Sans" panose="020B0606030504020204" pitchFamily="34" charset="0"/>
                <a:ea typeface="Open Sans" panose="020B0606030504020204" pitchFamily="34" charset="0"/>
                <a:cs typeface="Open Sans" panose="020B0606030504020204" pitchFamily="34" charset="0"/>
              </a:rPr>
              <a:t> </a:t>
            </a:r>
            <a:r>
              <a:rPr lang="en-US" sz="1400" dirty="0">
                <a:latin typeface="Open Sans" panose="020B0606030504020204" pitchFamily="34" charset="0"/>
                <a:ea typeface="Open Sans" panose="020B0606030504020204" pitchFamily="34" charset="0"/>
                <a:cs typeface="Open Sans" panose="020B0606030504020204" pitchFamily="34" charset="0"/>
              </a:rPr>
              <a:t>offers a user-friendly platform for patients to easily schedule appointments and for medical staff to manage their availability.</a:t>
            </a:r>
          </a:p>
          <a:p>
            <a:pPr marL="285750" indent="-285750" algn="just">
              <a:lnSpc>
                <a:spcPts val="2500"/>
              </a:lnSpc>
              <a:spcAft>
                <a:spcPts val="3000"/>
              </a:spcAft>
              <a:buClr>
                <a:srgbClr val="005A37"/>
              </a:buClr>
              <a:buFont typeface="Wingdings" panose="05000000000000000000" pitchFamily="2" charset="2"/>
              <a:buChar char="§"/>
            </a:pPr>
            <a:r>
              <a:rPr lang="en-US" sz="1400" dirty="0">
                <a:latin typeface="Open Sans" panose="020B0606030504020204" pitchFamily="34" charset="0"/>
                <a:ea typeface="Open Sans" panose="020B0606030504020204" pitchFamily="34" charset="0"/>
                <a:cs typeface="Open Sans" panose="020B0606030504020204" pitchFamily="34" charset="0"/>
              </a:rPr>
              <a:t>The rationale for this project stems from the urgent need to modernize healthcare access. With the rise of digital solutions, there’s a clear demand for a platform that simplifies the booking process while maintaining flexibility and reliability for both patients and healthcare providers. </a:t>
            </a:r>
            <a:r>
              <a:rPr lang="en-US" sz="1400" b="1" dirty="0" err="1">
                <a:solidFill>
                  <a:srgbClr val="005A37"/>
                </a:solidFill>
                <a:latin typeface="Open Sans" panose="020B0606030504020204" pitchFamily="34" charset="0"/>
                <a:ea typeface="Open Sans" panose="020B0606030504020204" pitchFamily="34" charset="0"/>
                <a:cs typeface="Open Sans" panose="020B0606030504020204" pitchFamily="34" charset="0"/>
              </a:rPr>
              <a:t>MediLocate’s</a:t>
            </a:r>
            <a:r>
              <a:rPr lang="en-US" sz="1400" dirty="0">
                <a:latin typeface="Open Sans" panose="020B0606030504020204" pitchFamily="34" charset="0"/>
                <a:ea typeface="Open Sans" panose="020B0606030504020204" pitchFamily="34" charset="0"/>
                <a:cs typeface="Open Sans" panose="020B0606030504020204" pitchFamily="34" charset="0"/>
              </a:rPr>
              <a:t> design aims to fill this gap by providing a seamless and accessible solution.</a:t>
            </a:r>
          </a:p>
        </p:txBody>
      </p:sp>
      <p:grpSp>
        <p:nvGrpSpPr>
          <p:cNvPr id="30" name="Group 29">
            <a:extLst>
              <a:ext uri="{FF2B5EF4-FFF2-40B4-BE49-F238E27FC236}">
                <a16:creationId xmlns:a16="http://schemas.microsoft.com/office/drawing/2014/main" id="{B36465F8-A1BA-4380-BF61-27D647BABE93}"/>
              </a:ext>
            </a:extLst>
          </p:cNvPr>
          <p:cNvGrpSpPr/>
          <p:nvPr/>
        </p:nvGrpSpPr>
        <p:grpSpPr>
          <a:xfrm>
            <a:off x="578317" y="753449"/>
            <a:ext cx="4157311" cy="707886"/>
            <a:chOff x="838200" y="2169640"/>
            <a:chExt cx="4157311" cy="707886"/>
          </a:xfrm>
        </p:grpSpPr>
        <p:sp>
          <p:nvSpPr>
            <p:cNvPr id="31" name="TextBox 30">
              <a:extLst>
                <a:ext uri="{FF2B5EF4-FFF2-40B4-BE49-F238E27FC236}">
                  <a16:creationId xmlns:a16="http://schemas.microsoft.com/office/drawing/2014/main" id="{864493BE-6E1F-4E66-8717-D476A6B44D8D}"/>
                </a:ext>
              </a:extLst>
            </p:cNvPr>
            <p:cNvSpPr txBox="1"/>
            <p:nvPr/>
          </p:nvSpPr>
          <p:spPr>
            <a:xfrm>
              <a:off x="838200" y="2169640"/>
              <a:ext cx="4157311" cy="707886"/>
            </a:xfrm>
            <a:prstGeom prst="rect">
              <a:avLst/>
            </a:prstGeom>
            <a:noFill/>
          </p:spPr>
          <p:txBody>
            <a:bodyPr vert="horz" wrap="square" rtlCol="0">
              <a:spAutoFit/>
            </a:bodyPr>
            <a:lstStyle/>
            <a:p>
              <a:r>
                <a:rPr lang="en-US" sz="4000" b="1" dirty="0">
                  <a:solidFill>
                    <a:srgbClr val="005A37"/>
                  </a:solidFill>
                  <a:latin typeface="Poppins" panose="00000500000000000000" pitchFamily="2" charset="0"/>
                  <a:ea typeface="Inter" panose="02000503000000020004" pitchFamily="2" charset="0"/>
                  <a:cs typeface="Poppins" panose="00000500000000000000" pitchFamily="2" charset="0"/>
                </a:rPr>
                <a:t>INTRODUCTION</a:t>
              </a:r>
            </a:p>
          </p:txBody>
        </p:sp>
        <p:cxnSp>
          <p:nvCxnSpPr>
            <p:cNvPr id="32" name="Straight Connector 31">
              <a:extLst>
                <a:ext uri="{FF2B5EF4-FFF2-40B4-BE49-F238E27FC236}">
                  <a16:creationId xmlns:a16="http://schemas.microsoft.com/office/drawing/2014/main" id="{02B3A879-4155-4512-9799-A8D4EC3489E0}"/>
                </a:ext>
              </a:extLst>
            </p:cNvPr>
            <p:cNvCxnSpPr/>
            <p:nvPr/>
          </p:nvCxnSpPr>
          <p:spPr>
            <a:xfrm>
              <a:off x="926584" y="2823132"/>
              <a:ext cx="753533" cy="0"/>
            </a:xfrm>
            <a:prstGeom prst="line">
              <a:avLst/>
            </a:prstGeom>
            <a:ln w="38100">
              <a:solidFill>
                <a:srgbClr val="FFC62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922819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3EA1CA9-EA59-45F1-8BCD-F75672E7D313}"/>
              </a:ext>
            </a:extLst>
          </p:cNvPr>
          <p:cNvPicPr>
            <a:picLocks noChangeAspect="1"/>
          </p:cNvPicPr>
          <p:nvPr/>
        </p:nvPicPr>
        <p:blipFill rotWithShape="1">
          <a:blip r:embed="rId2">
            <a:alphaModFix amt="13000"/>
            <a:extLst>
              <a:ext uri="{28A0092B-C50C-407E-A947-70E740481C1C}">
                <a14:useLocalDpi xmlns:a14="http://schemas.microsoft.com/office/drawing/2010/main" val="0"/>
              </a:ext>
            </a:extLst>
          </a:blip>
          <a:srcRect l="319" r="24732"/>
          <a:stretch/>
        </p:blipFill>
        <p:spPr>
          <a:xfrm>
            <a:off x="4501415" y="1"/>
            <a:ext cx="7690585" cy="6879904"/>
          </a:xfrm>
          <a:prstGeom prst="rect">
            <a:avLst/>
          </a:prstGeom>
        </p:spPr>
      </p:pic>
      <p:sp>
        <p:nvSpPr>
          <p:cNvPr id="12" name="Rectangle 11">
            <a:extLst>
              <a:ext uri="{FF2B5EF4-FFF2-40B4-BE49-F238E27FC236}">
                <a16:creationId xmlns:a16="http://schemas.microsoft.com/office/drawing/2014/main" id="{B62308E1-78DE-47AC-BCAF-8E5A39A2561E}"/>
              </a:ext>
            </a:extLst>
          </p:cNvPr>
          <p:cNvSpPr/>
          <p:nvPr/>
        </p:nvSpPr>
        <p:spPr>
          <a:xfrm>
            <a:off x="-1" y="0"/>
            <a:ext cx="9452225" cy="6879904"/>
          </a:xfrm>
          <a:prstGeom prst="rect">
            <a:avLst/>
          </a:prstGeom>
          <a:gradFill flip="none" rotWithShape="1">
            <a:gsLst>
              <a:gs pos="53000">
                <a:schemeClr val="bg1"/>
              </a:gs>
              <a:gs pos="69000">
                <a:srgbClr val="FFFFFF">
                  <a:alpha val="75000"/>
                </a:srgb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DFF5B529-ACDC-4E89-A59A-8109124A9F81}"/>
              </a:ext>
            </a:extLst>
          </p:cNvPr>
          <p:cNvSpPr/>
          <p:nvPr/>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AA9C063-E212-4903-B344-38D49F940B59}"/>
              </a:ext>
            </a:extLst>
          </p:cNvPr>
          <p:cNvPicPr>
            <a:picLocks noChangeAspect="1"/>
          </p:cNvPicPr>
          <p:nvPr/>
        </p:nvPicPr>
        <p:blipFill>
          <a:blip r:embed="rId3"/>
          <a:stretch>
            <a:fillRect/>
          </a:stretch>
        </p:blipFill>
        <p:spPr>
          <a:xfrm>
            <a:off x="9677400" y="6291102"/>
            <a:ext cx="2291166" cy="378889"/>
          </a:xfrm>
          <a:prstGeom prst="rect">
            <a:avLst/>
          </a:prstGeom>
        </p:spPr>
      </p:pic>
      <p:grpSp>
        <p:nvGrpSpPr>
          <p:cNvPr id="19" name="Group 18">
            <a:extLst>
              <a:ext uri="{FF2B5EF4-FFF2-40B4-BE49-F238E27FC236}">
                <a16:creationId xmlns:a16="http://schemas.microsoft.com/office/drawing/2014/main" id="{3FD28CC5-64FF-4B13-B165-BF9C25BC4960}"/>
              </a:ext>
            </a:extLst>
          </p:cNvPr>
          <p:cNvGrpSpPr/>
          <p:nvPr/>
        </p:nvGrpSpPr>
        <p:grpSpPr>
          <a:xfrm>
            <a:off x="578317" y="753449"/>
            <a:ext cx="5649227" cy="707886"/>
            <a:chOff x="838200" y="2169640"/>
            <a:chExt cx="5649227" cy="707886"/>
          </a:xfrm>
        </p:grpSpPr>
        <p:sp>
          <p:nvSpPr>
            <p:cNvPr id="3" name="TextBox 2">
              <a:extLst>
                <a:ext uri="{FF2B5EF4-FFF2-40B4-BE49-F238E27FC236}">
                  <a16:creationId xmlns:a16="http://schemas.microsoft.com/office/drawing/2014/main" id="{1EA22EB8-1023-AD99-276E-DD9B9D1A0887}"/>
                </a:ext>
              </a:extLst>
            </p:cNvPr>
            <p:cNvSpPr txBox="1"/>
            <p:nvPr/>
          </p:nvSpPr>
          <p:spPr>
            <a:xfrm>
              <a:off x="838200" y="2169640"/>
              <a:ext cx="5649227" cy="707886"/>
            </a:xfrm>
            <a:prstGeom prst="rect">
              <a:avLst/>
            </a:prstGeom>
            <a:noFill/>
          </p:spPr>
          <p:txBody>
            <a:bodyPr vert="horz" wrap="square" rtlCol="0">
              <a:spAutoFit/>
            </a:bodyPr>
            <a:lstStyle/>
            <a:p>
              <a:r>
                <a:rPr lang="en-US" sz="4000" b="1" dirty="0">
                  <a:solidFill>
                    <a:srgbClr val="005A37"/>
                  </a:solidFill>
                  <a:latin typeface="Poppins" panose="00000500000000000000" pitchFamily="2" charset="0"/>
                  <a:ea typeface="Inter" panose="02000503000000020004" pitchFamily="2" charset="0"/>
                  <a:cs typeface="Poppins" panose="00000500000000000000" pitchFamily="2" charset="0"/>
                </a:rPr>
                <a:t>PROBLEM DEFINITION</a:t>
              </a:r>
            </a:p>
          </p:txBody>
        </p:sp>
        <p:cxnSp>
          <p:nvCxnSpPr>
            <p:cNvPr id="18" name="Straight Connector 17">
              <a:extLst>
                <a:ext uri="{FF2B5EF4-FFF2-40B4-BE49-F238E27FC236}">
                  <a16:creationId xmlns:a16="http://schemas.microsoft.com/office/drawing/2014/main" id="{A11E4701-AFAC-453C-B15D-F857C7049D20}"/>
                </a:ext>
              </a:extLst>
            </p:cNvPr>
            <p:cNvCxnSpPr/>
            <p:nvPr/>
          </p:nvCxnSpPr>
          <p:spPr>
            <a:xfrm>
              <a:off x="926584" y="2823132"/>
              <a:ext cx="753533" cy="0"/>
            </a:xfrm>
            <a:prstGeom prst="line">
              <a:avLst/>
            </a:prstGeom>
            <a:ln w="38100">
              <a:solidFill>
                <a:srgbClr val="FFC629"/>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942ADA91-DE8E-4A36-A9B7-339920A7FC9D}"/>
              </a:ext>
            </a:extLst>
          </p:cNvPr>
          <p:cNvSpPr/>
          <p:nvPr/>
        </p:nvSpPr>
        <p:spPr>
          <a:xfrm>
            <a:off x="903393" y="3492500"/>
            <a:ext cx="1670474" cy="294640"/>
          </a:xfrm>
          <a:prstGeom prst="rect">
            <a:avLst/>
          </a:prstGeom>
          <a:solidFill>
            <a:srgbClr val="005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C4E6DC-48E4-4EFA-A8C3-05C2FB2684B4}"/>
              </a:ext>
            </a:extLst>
          </p:cNvPr>
          <p:cNvSpPr/>
          <p:nvPr/>
        </p:nvSpPr>
        <p:spPr>
          <a:xfrm>
            <a:off x="903393" y="3963525"/>
            <a:ext cx="1765724" cy="294640"/>
          </a:xfrm>
          <a:prstGeom prst="rect">
            <a:avLst/>
          </a:prstGeom>
          <a:solidFill>
            <a:srgbClr val="005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E131F26-926E-47FF-81E4-4A0BB56917FF}"/>
              </a:ext>
            </a:extLst>
          </p:cNvPr>
          <p:cNvSpPr/>
          <p:nvPr/>
        </p:nvSpPr>
        <p:spPr>
          <a:xfrm>
            <a:off x="903393" y="4746756"/>
            <a:ext cx="1765724" cy="294640"/>
          </a:xfrm>
          <a:prstGeom prst="rect">
            <a:avLst/>
          </a:prstGeom>
          <a:solidFill>
            <a:srgbClr val="005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24DD1BE-13A8-4158-9668-5A9A8F811442}"/>
              </a:ext>
            </a:extLst>
          </p:cNvPr>
          <p:cNvSpPr/>
          <p:nvPr/>
        </p:nvSpPr>
        <p:spPr>
          <a:xfrm>
            <a:off x="903393" y="5221435"/>
            <a:ext cx="1791124" cy="294640"/>
          </a:xfrm>
          <a:prstGeom prst="rect">
            <a:avLst/>
          </a:prstGeom>
          <a:solidFill>
            <a:srgbClr val="005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10752A1-480F-4040-A459-181031B6D3A6}"/>
              </a:ext>
            </a:extLst>
          </p:cNvPr>
          <p:cNvSpPr txBox="1"/>
          <p:nvPr/>
        </p:nvSpPr>
        <p:spPr>
          <a:xfrm>
            <a:off x="578318" y="1639414"/>
            <a:ext cx="11206140" cy="4716932"/>
          </a:xfrm>
          <a:prstGeom prst="rect">
            <a:avLst/>
          </a:prstGeom>
          <a:noFill/>
        </p:spPr>
        <p:txBody>
          <a:bodyPr wrap="square" rtlCol="0">
            <a:spAutoFit/>
          </a:bodyPr>
          <a:lstStyle/>
          <a:p>
            <a:pPr algn="just">
              <a:lnSpc>
                <a:spcPts val="2500"/>
              </a:lnSpc>
              <a:spcAft>
                <a:spcPts val="1200"/>
              </a:spcAft>
              <a:buClr>
                <a:srgbClr val="005A37"/>
              </a:buClr>
            </a:pPr>
            <a:r>
              <a:rPr lang="en-US" sz="1500" dirty="0">
                <a:latin typeface="Open Sans" panose="020B0606030504020204" pitchFamily="34" charset="0"/>
                <a:ea typeface="Open Sans" panose="020B0606030504020204" pitchFamily="34" charset="0"/>
                <a:cs typeface="Open Sans" panose="020B0606030504020204" pitchFamily="34" charset="0"/>
              </a:rPr>
              <a:t>Canada’s healthcare system struggles with accessibility. With only 2.6 physicians per 1,000 people, the demand for medical services far outstrips the supply. Nearly </a:t>
            </a:r>
            <a:r>
              <a:rPr lang="en-US" sz="1500" b="1" dirty="0">
                <a:solidFill>
                  <a:srgbClr val="005A37"/>
                </a:solidFill>
                <a:latin typeface="Open Sans" panose="020B0606030504020204" pitchFamily="34" charset="0"/>
                <a:ea typeface="Open Sans" panose="020B0606030504020204" pitchFamily="34" charset="0"/>
                <a:cs typeface="Open Sans" panose="020B0606030504020204" pitchFamily="34" charset="0"/>
              </a:rPr>
              <a:t>30% of Canadians </a:t>
            </a:r>
            <a:r>
              <a:rPr lang="en-US" sz="1500" dirty="0">
                <a:latin typeface="Open Sans" panose="020B0606030504020204" pitchFamily="34" charset="0"/>
                <a:ea typeface="Open Sans" panose="020B0606030504020204" pitchFamily="34" charset="0"/>
                <a:cs typeface="Open Sans" panose="020B0606030504020204" pitchFamily="34" charset="0"/>
              </a:rPr>
              <a:t>report trouble accessing care, and </a:t>
            </a:r>
            <a:r>
              <a:rPr lang="en-US" sz="1500" b="1" dirty="0">
                <a:solidFill>
                  <a:srgbClr val="005A37"/>
                </a:solidFill>
                <a:latin typeface="Open Sans" panose="020B0606030504020204" pitchFamily="34" charset="0"/>
                <a:ea typeface="Open Sans" panose="020B0606030504020204" pitchFamily="34" charset="0"/>
                <a:cs typeface="Open Sans" panose="020B0606030504020204" pitchFamily="34" charset="0"/>
              </a:rPr>
              <a:t>20% of patients </a:t>
            </a:r>
            <a:r>
              <a:rPr lang="en-US" sz="1500" dirty="0">
                <a:latin typeface="Open Sans" panose="020B0606030504020204" pitchFamily="34" charset="0"/>
                <a:ea typeface="Open Sans" panose="020B0606030504020204" pitchFamily="34" charset="0"/>
                <a:cs typeface="Open Sans" panose="020B0606030504020204" pitchFamily="34" charset="0"/>
              </a:rPr>
              <a:t>experience delays of over a week just to see a family doctor. This imbalance frustrates patients and sometimes prevents them from receiving critical care.</a:t>
            </a:r>
          </a:p>
          <a:p>
            <a:pPr algn="just">
              <a:lnSpc>
                <a:spcPts val="2500"/>
              </a:lnSpc>
              <a:spcAft>
                <a:spcPts val="300"/>
              </a:spcAft>
              <a:buClr>
                <a:srgbClr val="005A37"/>
              </a:buClr>
            </a:pPr>
            <a:r>
              <a:rPr lang="en-US" sz="1500" b="1" dirty="0">
                <a:latin typeface="Open Sans" panose="020B0606030504020204" pitchFamily="34" charset="0"/>
                <a:ea typeface="Open Sans" panose="020B0606030504020204" pitchFamily="34" charset="0"/>
                <a:cs typeface="Open Sans" panose="020B0606030504020204" pitchFamily="34" charset="0"/>
              </a:rPr>
              <a:t>The impact is widespread:</a:t>
            </a:r>
          </a:p>
          <a:p>
            <a:pPr marL="285750" indent="-285750" algn="just">
              <a:lnSpc>
                <a:spcPts val="2500"/>
              </a:lnSpc>
              <a:spcAft>
                <a:spcPts val="1200"/>
              </a:spcAft>
              <a:buClr>
                <a:srgbClr val="005A37"/>
              </a:buClr>
              <a:buFont typeface="Wingdings" panose="05000000000000000000" pitchFamily="2" charset="2"/>
              <a:buChar char="§"/>
            </a:pPr>
            <a:r>
              <a:rPr lang="en-US" sz="1500" b="1"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Patients’ Health: </a:t>
            </a:r>
            <a:r>
              <a:rPr lang="en-US" sz="1500" dirty="0">
                <a:latin typeface="Open Sans" panose="020B0606030504020204" pitchFamily="34" charset="0"/>
                <a:ea typeface="Open Sans" panose="020B0606030504020204" pitchFamily="34" charset="0"/>
                <a:cs typeface="Open Sans" panose="020B0606030504020204" pitchFamily="34" charset="0"/>
              </a:rPr>
              <a:t>Delayed care can worsen medical conditions, increase anxiety, and lower quality of life.</a:t>
            </a:r>
          </a:p>
          <a:p>
            <a:pPr marL="285750" indent="-285750" algn="just">
              <a:lnSpc>
                <a:spcPts val="2500"/>
              </a:lnSpc>
              <a:spcAft>
                <a:spcPts val="1200"/>
              </a:spcAft>
              <a:buClr>
                <a:srgbClr val="005A37"/>
              </a:buClr>
              <a:buFont typeface="Wingdings" panose="05000000000000000000" pitchFamily="2" charset="2"/>
              <a:buChar char="§"/>
            </a:pPr>
            <a:r>
              <a:rPr lang="en-US" sz="1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Rural Disparities: </a:t>
            </a:r>
            <a:r>
              <a:rPr lang="en-US" sz="1500" dirty="0">
                <a:latin typeface="Open Sans" panose="020B0606030504020204" pitchFamily="34" charset="0"/>
                <a:ea typeface="Open Sans" panose="020B0606030504020204" pitchFamily="34" charset="0"/>
                <a:cs typeface="Open Sans" panose="020B0606030504020204" pitchFamily="34" charset="0"/>
              </a:rPr>
              <a:t>People in remote areas face even more obstacles, with fewer healthcare facilities and long travel times.</a:t>
            </a:r>
          </a:p>
          <a:p>
            <a:pPr marL="285750" indent="-285750" algn="just">
              <a:lnSpc>
                <a:spcPts val="2500"/>
              </a:lnSpc>
              <a:spcAft>
                <a:spcPts val="1200"/>
              </a:spcAft>
              <a:buClr>
                <a:srgbClr val="005A37"/>
              </a:buClr>
              <a:buFont typeface="Wingdings" panose="05000000000000000000" pitchFamily="2" charset="2"/>
              <a:buChar char="§"/>
            </a:pPr>
            <a:r>
              <a:rPr lang="en-US" sz="1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Clinic Operations: </a:t>
            </a:r>
            <a:r>
              <a:rPr lang="en-US" sz="1500" dirty="0">
                <a:latin typeface="Open Sans" panose="020B0606030504020204" pitchFamily="34" charset="0"/>
                <a:ea typeface="Open Sans" panose="020B0606030504020204" pitchFamily="34" charset="0"/>
                <a:cs typeface="Open Sans" panose="020B0606030504020204" pitchFamily="34" charset="0"/>
              </a:rPr>
              <a:t>Manual appointment scheduling adds administrative strain, increases errors, and reduces efficiency.</a:t>
            </a:r>
          </a:p>
          <a:p>
            <a:pPr marL="285750" indent="-285750" algn="just">
              <a:lnSpc>
                <a:spcPts val="2500"/>
              </a:lnSpc>
              <a:spcAft>
                <a:spcPts val="1200"/>
              </a:spcAft>
              <a:buClr>
                <a:srgbClr val="005A37"/>
              </a:buClr>
              <a:buFont typeface="Wingdings" panose="05000000000000000000" pitchFamily="2" charset="2"/>
              <a:buChar char="§"/>
            </a:pPr>
            <a:r>
              <a:rPr lang="en-US" sz="1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Provider Burnout: </a:t>
            </a:r>
            <a:r>
              <a:rPr lang="en-US" sz="1500" dirty="0">
                <a:latin typeface="Open Sans" panose="020B0606030504020204" pitchFamily="34" charset="0"/>
                <a:ea typeface="Open Sans" panose="020B0606030504020204" pitchFamily="34" charset="0"/>
                <a:cs typeface="Open Sans" panose="020B0606030504020204" pitchFamily="34" charset="0"/>
              </a:rPr>
              <a:t>Overloaded clinics struggle to manage patient flow, often leading to staff burnout and declining care quality.</a:t>
            </a:r>
          </a:p>
          <a:p>
            <a:pPr marL="285750" indent="-285750" algn="just">
              <a:lnSpc>
                <a:spcPts val="2500"/>
              </a:lnSpc>
              <a:spcAft>
                <a:spcPts val="1200"/>
              </a:spcAft>
              <a:buClr>
                <a:srgbClr val="005A37"/>
              </a:buClr>
              <a:buFont typeface="Wingdings" panose="05000000000000000000" pitchFamily="2" charset="2"/>
              <a:buChar char="§"/>
            </a:pPr>
            <a:r>
              <a:rPr lang="en-US" sz="1500" dirty="0">
                <a:latin typeface="Open Sans" panose="020B0606030504020204" pitchFamily="34" charset="0"/>
                <a:ea typeface="Open Sans" panose="020B0606030504020204" pitchFamily="34" charset="0"/>
                <a:cs typeface="Open Sans" panose="020B0606030504020204" pitchFamily="34" charset="0"/>
              </a:rPr>
              <a:t>Without an efficient system, patients and providers both suffer from mismanaged resources and unmet needs.</a:t>
            </a:r>
          </a:p>
        </p:txBody>
      </p:sp>
    </p:spTree>
    <p:extLst>
      <p:ext uri="{BB962C8B-B14F-4D97-AF65-F5344CB8AC3E}">
        <p14:creationId xmlns:p14="http://schemas.microsoft.com/office/powerpoint/2010/main" val="42672753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17" grpId="0" animBg="1"/>
      <p:bldP spid="20" grpId="0" animBg="1"/>
      <p:bldP spid="10"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A02D3E58-BC33-9C34-FD03-65CCBCD3E952}"/>
              </a:ext>
            </a:extLst>
          </p:cNvPr>
          <p:cNvSpPr/>
          <p:nvPr/>
        </p:nvSpPr>
        <p:spPr>
          <a:xfrm rot="5400000">
            <a:off x="10337401" y="0"/>
            <a:ext cx="1854599" cy="1854599"/>
          </a:xfrm>
          <a:custGeom>
            <a:avLst/>
            <a:gdLst>
              <a:gd name="connsiteX0" fmla="*/ 976186 w 1655941"/>
              <a:gd name="connsiteY0" fmla="*/ 0 h 1655941"/>
              <a:gd name="connsiteX1" fmla="*/ 1655941 w 1655941"/>
              <a:gd name="connsiteY1" fmla="*/ 0 h 1655941"/>
              <a:gd name="connsiteX2" fmla="*/ 1655941 w 1655941"/>
              <a:gd name="connsiteY2" fmla="*/ 1 h 1655941"/>
              <a:gd name="connsiteX3" fmla="*/ 1 w 1655941"/>
              <a:gd name="connsiteY3" fmla="*/ 1655941 h 1655941"/>
              <a:gd name="connsiteX4" fmla="*/ 0 w 1655941"/>
              <a:gd name="connsiteY4" fmla="*/ 1655941 h 1655941"/>
              <a:gd name="connsiteX5" fmla="*/ 0 w 1655941"/>
              <a:gd name="connsiteY5" fmla="*/ 976187 h 1655941"/>
              <a:gd name="connsiteX6" fmla="*/ 976186 w 1655941"/>
              <a:gd name="connsiteY6" fmla="*/ 1 h 1655941"/>
              <a:gd name="connsiteX7" fmla="*/ 976186 w 1655941"/>
              <a:gd name="connsiteY7" fmla="*/ 0 h 165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5941" h="1655941">
                <a:moveTo>
                  <a:pt x="976186" y="0"/>
                </a:moveTo>
                <a:lnTo>
                  <a:pt x="1655941" y="0"/>
                </a:lnTo>
                <a:lnTo>
                  <a:pt x="1655941" y="1"/>
                </a:lnTo>
                <a:cubicBezTo>
                  <a:pt x="1655941" y="914551"/>
                  <a:pt x="914551" y="1655941"/>
                  <a:pt x="1" y="1655941"/>
                </a:cubicBezTo>
                <a:lnTo>
                  <a:pt x="0" y="1655941"/>
                </a:lnTo>
                <a:lnTo>
                  <a:pt x="0" y="976187"/>
                </a:lnTo>
                <a:cubicBezTo>
                  <a:pt x="539132" y="976187"/>
                  <a:pt x="976186" y="539133"/>
                  <a:pt x="976186" y="1"/>
                </a:cubicBezTo>
                <a:lnTo>
                  <a:pt x="976186" y="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DFF5B529-ACDC-4E89-A59A-8109124A9F81}"/>
              </a:ext>
            </a:extLst>
          </p:cNvPr>
          <p:cNvSpPr/>
          <p:nvPr/>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AA9C063-E212-4903-B344-38D49F940B59}"/>
              </a:ext>
            </a:extLst>
          </p:cNvPr>
          <p:cNvPicPr>
            <a:picLocks noChangeAspect="1"/>
          </p:cNvPicPr>
          <p:nvPr/>
        </p:nvPicPr>
        <p:blipFill>
          <a:blip r:embed="rId2"/>
          <a:stretch>
            <a:fillRect/>
          </a:stretch>
        </p:blipFill>
        <p:spPr>
          <a:xfrm>
            <a:off x="9677400" y="6291102"/>
            <a:ext cx="2291166" cy="378889"/>
          </a:xfrm>
          <a:prstGeom prst="rect">
            <a:avLst/>
          </a:prstGeom>
        </p:spPr>
      </p:pic>
      <p:grpSp>
        <p:nvGrpSpPr>
          <p:cNvPr id="19" name="Group 18">
            <a:extLst>
              <a:ext uri="{FF2B5EF4-FFF2-40B4-BE49-F238E27FC236}">
                <a16:creationId xmlns:a16="http://schemas.microsoft.com/office/drawing/2014/main" id="{3FD28CC5-64FF-4B13-B165-BF9C25BC4960}"/>
              </a:ext>
            </a:extLst>
          </p:cNvPr>
          <p:cNvGrpSpPr/>
          <p:nvPr/>
        </p:nvGrpSpPr>
        <p:grpSpPr>
          <a:xfrm>
            <a:off x="578317" y="753449"/>
            <a:ext cx="6149741" cy="707886"/>
            <a:chOff x="838200" y="2169640"/>
            <a:chExt cx="6149741" cy="707886"/>
          </a:xfrm>
        </p:grpSpPr>
        <p:sp>
          <p:nvSpPr>
            <p:cNvPr id="3" name="TextBox 2">
              <a:extLst>
                <a:ext uri="{FF2B5EF4-FFF2-40B4-BE49-F238E27FC236}">
                  <a16:creationId xmlns:a16="http://schemas.microsoft.com/office/drawing/2014/main" id="{1EA22EB8-1023-AD99-276E-DD9B9D1A0887}"/>
                </a:ext>
              </a:extLst>
            </p:cNvPr>
            <p:cNvSpPr txBox="1"/>
            <p:nvPr/>
          </p:nvSpPr>
          <p:spPr>
            <a:xfrm>
              <a:off x="838200" y="2169640"/>
              <a:ext cx="6149741" cy="707886"/>
            </a:xfrm>
            <a:prstGeom prst="rect">
              <a:avLst/>
            </a:prstGeom>
            <a:noFill/>
          </p:spPr>
          <p:txBody>
            <a:bodyPr vert="horz" wrap="square" rtlCol="0">
              <a:spAutoFit/>
            </a:bodyPr>
            <a:lstStyle/>
            <a:p>
              <a:r>
                <a:rPr lang="en-US" sz="4000" b="1" dirty="0">
                  <a:solidFill>
                    <a:srgbClr val="005A37"/>
                  </a:solidFill>
                  <a:latin typeface="Poppins" panose="00000500000000000000" pitchFamily="2" charset="0"/>
                  <a:ea typeface="Inter" panose="02000503000000020004" pitchFamily="2" charset="0"/>
                  <a:cs typeface="Poppins" panose="00000500000000000000" pitchFamily="2" charset="0"/>
                </a:rPr>
                <a:t>DESIGN REQUIREMENTS</a:t>
              </a:r>
            </a:p>
          </p:txBody>
        </p:sp>
        <p:cxnSp>
          <p:nvCxnSpPr>
            <p:cNvPr id="18" name="Straight Connector 17">
              <a:extLst>
                <a:ext uri="{FF2B5EF4-FFF2-40B4-BE49-F238E27FC236}">
                  <a16:creationId xmlns:a16="http://schemas.microsoft.com/office/drawing/2014/main" id="{A11E4701-AFAC-453C-B15D-F857C7049D20}"/>
                </a:ext>
              </a:extLst>
            </p:cNvPr>
            <p:cNvCxnSpPr/>
            <p:nvPr/>
          </p:nvCxnSpPr>
          <p:spPr>
            <a:xfrm>
              <a:off x="926584" y="2823132"/>
              <a:ext cx="753533" cy="0"/>
            </a:xfrm>
            <a:prstGeom prst="line">
              <a:avLst/>
            </a:prstGeom>
            <a:ln w="38100">
              <a:solidFill>
                <a:srgbClr val="FFC629"/>
              </a:solidFill>
            </a:ln>
          </p:spPr>
          <p:style>
            <a:lnRef idx="1">
              <a:schemeClr val="accent1"/>
            </a:lnRef>
            <a:fillRef idx="0">
              <a:schemeClr val="accent1"/>
            </a:fillRef>
            <a:effectRef idx="0">
              <a:schemeClr val="accent1"/>
            </a:effectRef>
            <a:fontRef idx="minor">
              <a:schemeClr val="tx1"/>
            </a:fontRef>
          </p:style>
        </p:cxnSp>
      </p:grpSp>
      <p:pic>
        <p:nvPicPr>
          <p:cNvPr id="22" name="Picture 21">
            <a:extLst>
              <a:ext uri="{FF2B5EF4-FFF2-40B4-BE49-F238E27FC236}">
                <a16:creationId xmlns:a16="http://schemas.microsoft.com/office/drawing/2014/main" id="{1B3AEC27-818A-4B75-9112-40C86A8955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84134" y="224118"/>
            <a:ext cx="1184432" cy="1184432"/>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EDDA27E4-A7CC-4276-B164-18EDC774CDC8}"/>
              </a:ext>
            </a:extLst>
          </p:cNvPr>
          <p:cNvSpPr txBox="1"/>
          <p:nvPr/>
        </p:nvSpPr>
        <p:spPr>
          <a:xfrm>
            <a:off x="578317" y="1639414"/>
            <a:ext cx="11046416" cy="4659161"/>
          </a:xfrm>
          <a:prstGeom prst="rect">
            <a:avLst/>
          </a:prstGeom>
          <a:noFill/>
        </p:spPr>
        <p:txBody>
          <a:bodyPr wrap="square" rtlCol="0">
            <a:spAutoFit/>
          </a:bodyPr>
          <a:lstStyle/>
          <a:p>
            <a:pPr marL="285750" indent="-285750" algn="just">
              <a:lnSpc>
                <a:spcPts val="2200"/>
              </a:lnSpc>
              <a:spcAft>
                <a:spcPts val="1200"/>
              </a:spcAft>
              <a:buClr>
                <a:srgbClr val="005A37"/>
              </a:buClr>
              <a:buFont typeface="Wingdings" panose="05000000000000000000" pitchFamily="2" charset="2"/>
              <a:buChar char="§"/>
            </a:pPr>
            <a:r>
              <a:rPr lang="en-US" sz="1400" b="1" dirty="0">
                <a:latin typeface="Open Sans" panose="020B0606030504020204" pitchFamily="34" charset="0"/>
                <a:ea typeface="Open Sans" panose="020B0606030504020204" pitchFamily="34" charset="0"/>
                <a:cs typeface="Open Sans" panose="020B0606030504020204" pitchFamily="34" charset="0"/>
              </a:rPr>
              <a:t>Primary Goal: </a:t>
            </a:r>
            <a:r>
              <a:rPr lang="en-US" sz="1400" dirty="0">
                <a:latin typeface="Open Sans" panose="020B0606030504020204" pitchFamily="34" charset="0"/>
                <a:ea typeface="Open Sans" panose="020B0606030504020204" pitchFamily="34" charset="0"/>
                <a:cs typeface="Open Sans" panose="020B0606030504020204" pitchFamily="34" charset="0"/>
              </a:rPr>
              <a:t>Develop a user-friendly web application to help users locate doctors and schedule appointments efficiently.</a:t>
            </a:r>
          </a:p>
          <a:p>
            <a:pPr marL="285750" indent="-285750" algn="just">
              <a:lnSpc>
                <a:spcPts val="2200"/>
              </a:lnSpc>
              <a:spcAft>
                <a:spcPts val="1200"/>
              </a:spcAft>
              <a:buClr>
                <a:srgbClr val="005A37"/>
              </a:buClr>
              <a:buFont typeface="Wingdings" panose="05000000000000000000" pitchFamily="2" charset="2"/>
              <a:buChar char="§"/>
            </a:pPr>
            <a:r>
              <a:rPr lang="en-US" sz="1400" b="1" dirty="0">
                <a:latin typeface="Open Sans" panose="020B0606030504020204" pitchFamily="34" charset="0"/>
                <a:ea typeface="Open Sans" panose="020B0606030504020204" pitchFamily="34" charset="0"/>
                <a:cs typeface="Open Sans" panose="020B0606030504020204" pitchFamily="34" charset="0"/>
              </a:rPr>
              <a:t>Secondary Goals: </a:t>
            </a:r>
            <a:r>
              <a:rPr lang="en-US" sz="1400" dirty="0">
                <a:latin typeface="Open Sans" panose="020B0606030504020204" pitchFamily="34" charset="0"/>
                <a:ea typeface="Open Sans" panose="020B0606030504020204" pitchFamily="34" charset="0"/>
                <a:cs typeface="Open Sans" panose="020B0606030504020204" pitchFamily="34" charset="0"/>
              </a:rPr>
              <a:t>Ensure seamless user experience for both patients and medical staff. Enable real-time updates for appointment changes .Provide a secure login system for patients and medical staff. Use MVC architecture for maintainability and scalability</a:t>
            </a:r>
          </a:p>
          <a:p>
            <a:pPr marL="285750" indent="-285750" algn="just">
              <a:lnSpc>
                <a:spcPts val="2200"/>
              </a:lnSpc>
              <a:spcAft>
                <a:spcPts val="1200"/>
              </a:spcAft>
              <a:buClr>
                <a:srgbClr val="005A37"/>
              </a:buClr>
              <a:buFont typeface="Wingdings" panose="05000000000000000000" pitchFamily="2" charset="2"/>
              <a:buChar char="§"/>
            </a:pPr>
            <a:r>
              <a:rPr lang="en-US" sz="1400" b="1" dirty="0">
                <a:latin typeface="Open Sans" panose="020B0606030504020204" pitchFamily="34" charset="0"/>
                <a:ea typeface="Open Sans" panose="020B0606030504020204" pitchFamily="34" charset="0"/>
                <a:cs typeface="Open Sans" panose="020B0606030504020204" pitchFamily="34" charset="0"/>
              </a:rPr>
              <a:t>Objectives For Patients: </a:t>
            </a:r>
            <a:r>
              <a:rPr lang="en-US" sz="1400" dirty="0">
                <a:latin typeface="Open Sans" panose="020B0606030504020204" pitchFamily="34" charset="0"/>
                <a:ea typeface="Open Sans" panose="020B0606030504020204" pitchFamily="34" charset="0"/>
                <a:cs typeface="Open Sans" panose="020B0606030504020204" pitchFamily="34" charset="0"/>
              </a:rPr>
              <a:t>Allow patients to search for medical services based on specialization, location, or availability. Let patients book cancel appointments easily. Display relevant service information.</a:t>
            </a:r>
          </a:p>
          <a:p>
            <a:pPr marL="285750" indent="-285750" algn="just">
              <a:lnSpc>
                <a:spcPts val="2200"/>
              </a:lnSpc>
              <a:spcAft>
                <a:spcPts val="1200"/>
              </a:spcAft>
              <a:buClr>
                <a:srgbClr val="005A37"/>
              </a:buClr>
              <a:buFont typeface="Wingdings" panose="05000000000000000000" pitchFamily="2" charset="2"/>
              <a:buChar char="§"/>
            </a:pPr>
            <a:r>
              <a:rPr lang="en-US" sz="1400" b="1" dirty="0">
                <a:latin typeface="Open Sans" panose="020B0606030504020204" pitchFamily="34" charset="0"/>
                <a:ea typeface="Open Sans" panose="020B0606030504020204" pitchFamily="34" charset="0"/>
                <a:cs typeface="Open Sans" panose="020B0606030504020204" pitchFamily="34" charset="0"/>
              </a:rPr>
              <a:t>For Medical Staff: </a:t>
            </a:r>
            <a:r>
              <a:rPr lang="en-US" sz="1400" dirty="0">
                <a:latin typeface="Open Sans" panose="020B0606030504020204" pitchFamily="34" charset="0"/>
                <a:ea typeface="Open Sans" panose="020B0606030504020204" pitchFamily="34" charset="0"/>
                <a:cs typeface="Open Sans" panose="020B0606030504020204" pitchFamily="34" charset="0"/>
              </a:rPr>
              <a:t>Enable medical staff to manage their availability. Provide tools to update appointment statuses in real-time.</a:t>
            </a:r>
          </a:p>
          <a:p>
            <a:pPr marL="285750" indent="-285750" algn="just">
              <a:lnSpc>
                <a:spcPts val="2200"/>
              </a:lnSpc>
              <a:spcAft>
                <a:spcPts val="1200"/>
              </a:spcAft>
              <a:buClr>
                <a:srgbClr val="005A37"/>
              </a:buClr>
              <a:buFont typeface="Wingdings" panose="05000000000000000000" pitchFamily="2" charset="2"/>
              <a:buChar char="§"/>
            </a:pPr>
            <a:r>
              <a:rPr lang="en-US" sz="1400" b="1" dirty="0">
                <a:latin typeface="Open Sans" panose="020B0606030504020204" pitchFamily="34" charset="0"/>
                <a:ea typeface="Open Sans" panose="020B0606030504020204" pitchFamily="34" charset="0"/>
                <a:cs typeface="Open Sans" panose="020B0606030504020204" pitchFamily="34" charset="0"/>
              </a:rPr>
              <a:t>General Functionality: </a:t>
            </a:r>
            <a:r>
              <a:rPr lang="en-US" sz="1400" dirty="0">
                <a:latin typeface="Open Sans" panose="020B0606030504020204" pitchFamily="34" charset="0"/>
                <a:ea typeface="Open Sans" panose="020B0606030504020204" pitchFamily="34" charset="0"/>
                <a:cs typeface="Open Sans" panose="020B0606030504020204" pitchFamily="34" charset="0"/>
              </a:rPr>
              <a:t>Implement a login and user role management system. Design a database with multiple table relationships to handle user data, schedules, and doctor profiles.</a:t>
            </a:r>
          </a:p>
          <a:p>
            <a:pPr marL="285750" indent="-285750" algn="just">
              <a:lnSpc>
                <a:spcPts val="2200"/>
              </a:lnSpc>
              <a:spcAft>
                <a:spcPts val="1200"/>
              </a:spcAft>
              <a:buClr>
                <a:srgbClr val="005A37"/>
              </a:buClr>
              <a:buFont typeface="Wingdings" panose="05000000000000000000" pitchFamily="2" charset="2"/>
              <a:buChar char="§"/>
            </a:pPr>
            <a:r>
              <a:rPr lang="en-US" sz="1400" b="1" dirty="0">
                <a:latin typeface="Open Sans" panose="020B0606030504020204" pitchFamily="34" charset="0"/>
                <a:ea typeface="Open Sans" panose="020B0606030504020204" pitchFamily="34" charset="0"/>
                <a:cs typeface="Open Sans" panose="020B0606030504020204" pitchFamily="34" charset="0"/>
              </a:rPr>
              <a:t>UI/UX Goals: </a:t>
            </a:r>
            <a:r>
              <a:rPr lang="en-US" sz="1400" dirty="0">
                <a:latin typeface="Open Sans" panose="020B0606030504020204" pitchFamily="34" charset="0"/>
                <a:ea typeface="Open Sans" panose="020B0606030504020204" pitchFamily="34" charset="0"/>
                <a:cs typeface="Open Sans" panose="020B0606030504020204" pitchFamily="34" charset="0"/>
              </a:rPr>
              <a:t>Make the interface clean and intuitive. Use visual cues for real-time updates (e.g., notification banners or updated schedules).</a:t>
            </a:r>
          </a:p>
          <a:p>
            <a:pPr marL="285750" indent="-285750" algn="just">
              <a:lnSpc>
                <a:spcPts val="2200"/>
              </a:lnSpc>
              <a:spcAft>
                <a:spcPts val="1200"/>
              </a:spcAft>
              <a:buClr>
                <a:srgbClr val="005A37"/>
              </a:buClr>
              <a:buFont typeface="Wingdings" panose="05000000000000000000" pitchFamily="2" charset="2"/>
              <a:buChar char="§"/>
            </a:pPr>
            <a:r>
              <a:rPr lang="en-US" sz="1400" b="1" dirty="0">
                <a:latin typeface="Open Sans" panose="020B0606030504020204" pitchFamily="34" charset="0"/>
                <a:ea typeface="Open Sans" panose="020B0606030504020204" pitchFamily="34" charset="0"/>
                <a:cs typeface="Open Sans" panose="020B0606030504020204" pitchFamily="34" charset="0"/>
              </a:rPr>
              <a:t>Testing and Deployment: </a:t>
            </a:r>
            <a:r>
              <a:rPr lang="en-US" sz="1400" dirty="0">
                <a:latin typeface="Open Sans" panose="020B0606030504020204" pitchFamily="34" charset="0"/>
                <a:ea typeface="Open Sans" panose="020B0606030504020204" pitchFamily="34" charset="0"/>
                <a:cs typeface="Open Sans" panose="020B0606030504020204" pitchFamily="34" charset="0"/>
              </a:rPr>
              <a:t>Conduct thorough testing for user roles, database interactions, and edge cases. Deploy the app on a hosting service for accessibility.</a:t>
            </a:r>
          </a:p>
        </p:txBody>
      </p:sp>
    </p:spTree>
    <p:extLst>
      <p:ext uri="{BB962C8B-B14F-4D97-AF65-F5344CB8AC3E}">
        <p14:creationId xmlns:p14="http://schemas.microsoft.com/office/powerpoint/2010/main" val="12948023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3EA1CA9-EA59-45F1-8BCD-F75672E7D313}"/>
              </a:ext>
            </a:extLst>
          </p:cNvPr>
          <p:cNvPicPr>
            <a:picLocks noChangeAspect="1"/>
          </p:cNvPicPr>
          <p:nvPr/>
        </p:nvPicPr>
        <p:blipFill>
          <a:blip r:embed="rId2">
            <a:alphaModFix amt="13000"/>
            <a:extLst>
              <a:ext uri="{28A0092B-C50C-407E-A947-70E740481C1C}">
                <a14:useLocalDpi xmlns:a14="http://schemas.microsoft.com/office/drawing/2010/main" val="0"/>
              </a:ext>
            </a:extLst>
          </a:blip>
          <a:srcRect l="12748" r="12748"/>
          <a:stretch/>
        </p:blipFill>
        <p:spPr>
          <a:xfrm>
            <a:off x="4501415" y="1"/>
            <a:ext cx="7690585" cy="6879904"/>
          </a:xfrm>
          <a:prstGeom prst="rect">
            <a:avLst/>
          </a:prstGeom>
        </p:spPr>
      </p:pic>
      <p:sp>
        <p:nvSpPr>
          <p:cNvPr id="12" name="Rectangle 11">
            <a:extLst>
              <a:ext uri="{FF2B5EF4-FFF2-40B4-BE49-F238E27FC236}">
                <a16:creationId xmlns:a16="http://schemas.microsoft.com/office/drawing/2014/main" id="{B62308E1-78DE-47AC-BCAF-8E5A39A2561E}"/>
              </a:ext>
            </a:extLst>
          </p:cNvPr>
          <p:cNvSpPr/>
          <p:nvPr/>
        </p:nvSpPr>
        <p:spPr>
          <a:xfrm>
            <a:off x="-1" y="0"/>
            <a:ext cx="9452225" cy="6879904"/>
          </a:xfrm>
          <a:prstGeom prst="rect">
            <a:avLst/>
          </a:prstGeom>
          <a:gradFill flip="none" rotWithShape="1">
            <a:gsLst>
              <a:gs pos="53000">
                <a:schemeClr val="bg1"/>
              </a:gs>
              <a:gs pos="69000">
                <a:srgbClr val="FFFFFF">
                  <a:alpha val="75000"/>
                </a:srgb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DFF5B529-ACDC-4E89-A59A-8109124A9F81}"/>
              </a:ext>
            </a:extLst>
          </p:cNvPr>
          <p:cNvSpPr/>
          <p:nvPr/>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AA9C063-E212-4903-B344-38D49F940B59}"/>
              </a:ext>
            </a:extLst>
          </p:cNvPr>
          <p:cNvPicPr>
            <a:picLocks noChangeAspect="1"/>
          </p:cNvPicPr>
          <p:nvPr/>
        </p:nvPicPr>
        <p:blipFill>
          <a:blip r:embed="rId3"/>
          <a:stretch>
            <a:fillRect/>
          </a:stretch>
        </p:blipFill>
        <p:spPr>
          <a:xfrm>
            <a:off x="9677400" y="6291102"/>
            <a:ext cx="2291166" cy="378889"/>
          </a:xfrm>
          <a:prstGeom prst="rect">
            <a:avLst/>
          </a:prstGeom>
        </p:spPr>
      </p:pic>
      <p:grpSp>
        <p:nvGrpSpPr>
          <p:cNvPr id="19" name="Group 18">
            <a:extLst>
              <a:ext uri="{FF2B5EF4-FFF2-40B4-BE49-F238E27FC236}">
                <a16:creationId xmlns:a16="http://schemas.microsoft.com/office/drawing/2014/main" id="{3FD28CC5-64FF-4B13-B165-BF9C25BC4960}"/>
              </a:ext>
            </a:extLst>
          </p:cNvPr>
          <p:cNvGrpSpPr/>
          <p:nvPr/>
        </p:nvGrpSpPr>
        <p:grpSpPr>
          <a:xfrm>
            <a:off x="578317" y="753449"/>
            <a:ext cx="5649227" cy="707886"/>
            <a:chOff x="838200" y="2169640"/>
            <a:chExt cx="5649227" cy="707886"/>
          </a:xfrm>
        </p:grpSpPr>
        <p:sp>
          <p:nvSpPr>
            <p:cNvPr id="3" name="TextBox 2">
              <a:extLst>
                <a:ext uri="{FF2B5EF4-FFF2-40B4-BE49-F238E27FC236}">
                  <a16:creationId xmlns:a16="http://schemas.microsoft.com/office/drawing/2014/main" id="{1EA22EB8-1023-AD99-276E-DD9B9D1A0887}"/>
                </a:ext>
              </a:extLst>
            </p:cNvPr>
            <p:cNvSpPr txBox="1"/>
            <p:nvPr/>
          </p:nvSpPr>
          <p:spPr>
            <a:xfrm>
              <a:off x="838200" y="2169640"/>
              <a:ext cx="5649227" cy="707886"/>
            </a:xfrm>
            <a:prstGeom prst="rect">
              <a:avLst/>
            </a:prstGeom>
            <a:noFill/>
          </p:spPr>
          <p:txBody>
            <a:bodyPr vert="horz" wrap="square" rtlCol="0">
              <a:spAutoFit/>
            </a:bodyPr>
            <a:lstStyle/>
            <a:p>
              <a:r>
                <a:rPr lang="en-US" sz="4000" b="1" dirty="0">
                  <a:solidFill>
                    <a:srgbClr val="005A37"/>
                  </a:solidFill>
                  <a:latin typeface="Poppins" panose="00000500000000000000" pitchFamily="2" charset="0"/>
                  <a:ea typeface="Inter" panose="02000503000000020004" pitchFamily="2" charset="0"/>
                  <a:cs typeface="Poppins" panose="00000500000000000000" pitchFamily="2" charset="0"/>
                </a:rPr>
                <a:t>CONSTRAINTS</a:t>
              </a:r>
            </a:p>
          </p:txBody>
        </p:sp>
        <p:cxnSp>
          <p:nvCxnSpPr>
            <p:cNvPr id="18" name="Straight Connector 17">
              <a:extLst>
                <a:ext uri="{FF2B5EF4-FFF2-40B4-BE49-F238E27FC236}">
                  <a16:creationId xmlns:a16="http://schemas.microsoft.com/office/drawing/2014/main" id="{A11E4701-AFAC-453C-B15D-F857C7049D20}"/>
                </a:ext>
              </a:extLst>
            </p:cNvPr>
            <p:cNvCxnSpPr/>
            <p:nvPr/>
          </p:nvCxnSpPr>
          <p:spPr>
            <a:xfrm>
              <a:off x="926584" y="2823132"/>
              <a:ext cx="753533" cy="0"/>
            </a:xfrm>
            <a:prstGeom prst="line">
              <a:avLst/>
            </a:prstGeom>
            <a:ln w="38100">
              <a:solidFill>
                <a:srgbClr val="FFC629"/>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110752A1-480F-4040-A459-181031B6D3A6}"/>
              </a:ext>
            </a:extLst>
          </p:cNvPr>
          <p:cNvSpPr txBox="1"/>
          <p:nvPr/>
        </p:nvSpPr>
        <p:spPr>
          <a:xfrm>
            <a:off x="578318" y="1568294"/>
            <a:ext cx="10607842" cy="4303358"/>
          </a:xfrm>
          <a:prstGeom prst="rect">
            <a:avLst/>
          </a:prstGeom>
          <a:noFill/>
        </p:spPr>
        <p:txBody>
          <a:bodyPr wrap="square" rtlCol="0">
            <a:spAutoFit/>
          </a:bodyPr>
          <a:lstStyle/>
          <a:p>
            <a:pPr algn="just">
              <a:lnSpc>
                <a:spcPts val="2200"/>
              </a:lnSpc>
              <a:spcAft>
                <a:spcPts val="600"/>
              </a:spcAft>
              <a:buClr>
                <a:srgbClr val="005A37"/>
              </a:buClr>
            </a:pPr>
            <a:r>
              <a:rPr lang="en-US" sz="1500" b="1" dirty="0">
                <a:latin typeface="Open Sans" panose="020B0606030504020204" pitchFamily="34" charset="0"/>
                <a:ea typeface="Open Sans" panose="020B0606030504020204" pitchFamily="34" charset="0"/>
                <a:cs typeface="Open Sans" panose="020B0606030504020204" pitchFamily="34" charset="0"/>
              </a:rPr>
              <a:t>Technical Constraints:</a:t>
            </a:r>
          </a:p>
          <a:p>
            <a:pPr marL="742950" lvl="1" indent="-285750" algn="just">
              <a:lnSpc>
                <a:spcPts val="2200"/>
              </a:lnSpc>
              <a:spcAft>
                <a:spcPts val="600"/>
              </a:spcAft>
              <a:buClr>
                <a:srgbClr val="005A37"/>
              </a:buClr>
              <a:buFont typeface="Wingdings" panose="05000000000000000000" pitchFamily="2" charset="2"/>
              <a:buChar char="§"/>
            </a:pPr>
            <a:r>
              <a:rPr lang="en-US" sz="1500" dirty="0">
                <a:latin typeface="Open Sans" panose="020B0606030504020204" pitchFamily="34" charset="0"/>
                <a:ea typeface="Open Sans" panose="020B0606030504020204" pitchFamily="34" charset="0"/>
                <a:cs typeface="Open Sans" panose="020B0606030504020204" pitchFamily="34" charset="0"/>
              </a:rPr>
              <a:t>Must use ASP.NET Web Forms for the application.</a:t>
            </a:r>
          </a:p>
          <a:p>
            <a:pPr marL="742950" lvl="1" indent="-285750" algn="just">
              <a:lnSpc>
                <a:spcPts val="2200"/>
              </a:lnSpc>
              <a:spcAft>
                <a:spcPts val="600"/>
              </a:spcAft>
              <a:buClr>
                <a:srgbClr val="005A37"/>
              </a:buClr>
              <a:buFont typeface="Wingdings" panose="05000000000000000000" pitchFamily="2" charset="2"/>
              <a:buChar char="§"/>
            </a:pPr>
            <a:r>
              <a:rPr lang="en-US" sz="1500" dirty="0">
                <a:latin typeface="Open Sans" panose="020B0606030504020204" pitchFamily="34" charset="0"/>
                <a:ea typeface="Open Sans" panose="020B0606030504020204" pitchFamily="34" charset="0"/>
                <a:cs typeface="Open Sans" panose="020B0606030504020204" pitchFamily="34" charset="0"/>
              </a:rPr>
              <a:t>Database operations should be performed using stored procedures.</a:t>
            </a:r>
          </a:p>
          <a:p>
            <a:pPr marL="742950" lvl="1" indent="-285750" algn="just">
              <a:lnSpc>
                <a:spcPts val="2200"/>
              </a:lnSpc>
              <a:spcAft>
                <a:spcPts val="600"/>
              </a:spcAft>
              <a:buClr>
                <a:srgbClr val="005A37"/>
              </a:buClr>
              <a:buFont typeface="Wingdings" panose="05000000000000000000" pitchFamily="2" charset="2"/>
              <a:buChar char="§"/>
            </a:pPr>
            <a:r>
              <a:rPr lang="en-US" sz="1500" dirty="0">
                <a:latin typeface="Open Sans" panose="020B0606030504020204" pitchFamily="34" charset="0"/>
                <a:ea typeface="Open Sans" panose="020B0606030504020204" pitchFamily="34" charset="0"/>
                <a:cs typeface="Open Sans" panose="020B0606030504020204" pitchFamily="34" charset="0"/>
              </a:rPr>
              <a:t>Incorporate an MVC architecture.</a:t>
            </a:r>
          </a:p>
          <a:p>
            <a:pPr algn="just">
              <a:lnSpc>
                <a:spcPts val="2200"/>
              </a:lnSpc>
              <a:spcAft>
                <a:spcPts val="600"/>
              </a:spcAft>
              <a:buClr>
                <a:srgbClr val="005A37"/>
              </a:buClr>
            </a:pPr>
            <a:r>
              <a:rPr lang="en-US" sz="1500" b="1" dirty="0">
                <a:latin typeface="Open Sans" panose="020B0606030504020204" pitchFamily="34" charset="0"/>
                <a:ea typeface="Open Sans" panose="020B0606030504020204" pitchFamily="34" charset="0"/>
                <a:cs typeface="Open Sans" panose="020B0606030504020204" pitchFamily="34" charset="0"/>
              </a:rPr>
              <a:t>Time Constraint:</a:t>
            </a:r>
          </a:p>
          <a:p>
            <a:pPr marL="742950" lvl="1" indent="-285750" algn="just">
              <a:lnSpc>
                <a:spcPts val="2200"/>
              </a:lnSpc>
              <a:spcAft>
                <a:spcPts val="600"/>
              </a:spcAft>
              <a:buClr>
                <a:srgbClr val="005A37"/>
              </a:buClr>
              <a:buFont typeface="Wingdings" panose="05000000000000000000" pitchFamily="2" charset="2"/>
              <a:buChar char="§"/>
            </a:pPr>
            <a:r>
              <a:rPr lang="en-US" sz="1500" dirty="0">
                <a:latin typeface="Open Sans" panose="020B0606030504020204" pitchFamily="34" charset="0"/>
                <a:ea typeface="Open Sans" panose="020B0606030504020204" pitchFamily="34" charset="0"/>
                <a:cs typeface="Open Sans" panose="020B0606030504020204" pitchFamily="34" charset="0"/>
              </a:rPr>
              <a:t>The project must be completed by November 26.</a:t>
            </a:r>
          </a:p>
          <a:p>
            <a:pPr algn="just">
              <a:lnSpc>
                <a:spcPts val="2200"/>
              </a:lnSpc>
              <a:spcAft>
                <a:spcPts val="600"/>
              </a:spcAft>
              <a:buClr>
                <a:srgbClr val="005A37"/>
              </a:buClr>
            </a:pPr>
            <a:r>
              <a:rPr lang="en-US" sz="1500" b="1" dirty="0">
                <a:latin typeface="Open Sans" panose="020B0606030504020204" pitchFamily="34" charset="0"/>
                <a:ea typeface="Open Sans" panose="020B0606030504020204" pitchFamily="34" charset="0"/>
                <a:cs typeface="Open Sans" panose="020B0606030504020204" pitchFamily="34" charset="0"/>
              </a:rPr>
              <a:t>Team Constraint:</a:t>
            </a:r>
          </a:p>
          <a:p>
            <a:pPr marL="742950" lvl="1" indent="-285750" algn="just">
              <a:lnSpc>
                <a:spcPts val="2200"/>
              </a:lnSpc>
              <a:spcAft>
                <a:spcPts val="600"/>
              </a:spcAft>
              <a:buClr>
                <a:srgbClr val="005A37"/>
              </a:buClr>
              <a:buFont typeface="Wingdings" panose="05000000000000000000" pitchFamily="2" charset="2"/>
              <a:buChar char="§"/>
            </a:pPr>
            <a:r>
              <a:rPr lang="en-US" sz="1500" dirty="0">
                <a:latin typeface="Open Sans" panose="020B0606030504020204" pitchFamily="34" charset="0"/>
                <a:ea typeface="Open Sans" panose="020B0606030504020204" pitchFamily="34" charset="0"/>
                <a:cs typeface="Open Sans" panose="020B0606030504020204" pitchFamily="34" charset="0"/>
              </a:rPr>
              <a:t>Limited team participation.</a:t>
            </a:r>
          </a:p>
          <a:p>
            <a:pPr marL="742950" lvl="1" indent="-285750" algn="just">
              <a:lnSpc>
                <a:spcPts val="2200"/>
              </a:lnSpc>
              <a:spcAft>
                <a:spcPts val="600"/>
              </a:spcAft>
              <a:buClr>
                <a:srgbClr val="005A37"/>
              </a:buClr>
              <a:buFont typeface="Wingdings" panose="05000000000000000000" pitchFamily="2" charset="2"/>
              <a:buChar char="§"/>
            </a:pPr>
            <a:r>
              <a:rPr lang="en-US" sz="1500" dirty="0">
                <a:latin typeface="Open Sans" panose="020B0606030504020204" pitchFamily="34" charset="0"/>
                <a:ea typeface="Open Sans" panose="020B0606030504020204" pitchFamily="34" charset="0"/>
                <a:cs typeface="Open Sans" panose="020B0606030504020204" pitchFamily="34" charset="0"/>
              </a:rPr>
              <a:t>Lack of experience and time.</a:t>
            </a:r>
          </a:p>
          <a:p>
            <a:pPr algn="just">
              <a:lnSpc>
                <a:spcPts val="2200"/>
              </a:lnSpc>
              <a:spcAft>
                <a:spcPts val="600"/>
              </a:spcAft>
              <a:buClr>
                <a:srgbClr val="005A37"/>
              </a:buClr>
            </a:pPr>
            <a:r>
              <a:rPr lang="en-US" sz="1500" b="1" dirty="0">
                <a:latin typeface="Open Sans" panose="020B0606030504020204" pitchFamily="34" charset="0"/>
                <a:ea typeface="Open Sans" panose="020B0606030504020204" pitchFamily="34" charset="0"/>
                <a:cs typeface="Open Sans" panose="020B0606030504020204" pitchFamily="34" charset="0"/>
              </a:rPr>
              <a:t>Feature Constraints:</a:t>
            </a:r>
          </a:p>
          <a:p>
            <a:pPr marL="742950" lvl="1" indent="-285750" algn="just">
              <a:lnSpc>
                <a:spcPts val="2200"/>
              </a:lnSpc>
              <a:spcAft>
                <a:spcPts val="600"/>
              </a:spcAft>
              <a:buClr>
                <a:srgbClr val="005A37"/>
              </a:buClr>
              <a:buFont typeface="Wingdings" panose="05000000000000000000" pitchFamily="2" charset="2"/>
              <a:buChar char="§"/>
            </a:pPr>
            <a:r>
              <a:rPr lang="en-US" sz="1500" dirty="0">
                <a:latin typeface="Open Sans" panose="020B0606030504020204" pitchFamily="34" charset="0"/>
                <a:ea typeface="Open Sans" panose="020B0606030504020204" pitchFamily="34" charset="0"/>
                <a:cs typeface="Open Sans" panose="020B0606030504020204" pitchFamily="34" charset="0"/>
              </a:rPr>
              <a:t>Real-time updates for changes must be functional.</a:t>
            </a:r>
          </a:p>
          <a:p>
            <a:pPr algn="just">
              <a:lnSpc>
                <a:spcPts val="2200"/>
              </a:lnSpc>
              <a:spcAft>
                <a:spcPts val="600"/>
              </a:spcAft>
              <a:buClr>
                <a:srgbClr val="005A37"/>
              </a:buClr>
            </a:pPr>
            <a:endParaRPr lang="en-US" sz="15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588756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1D86EB3-8151-4CF0-BED5-4B51A2C8297F}"/>
              </a:ext>
            </a:extLst>
          </p:cNvPr>
          <p:cNvPicPr>
            <a:picLocks noChangeAspect="1"/>
          </p:cNvPicPr>
          <p:nvPr/>
        </p:nvPicPr>
        <p:blipFill>
          <a:blip r:embed="rId2">
            <a:alphaModFix amt="18000"/>
            <a:extLst>
              <a:ext uri="{28A0092B-C50C-407E-A947-70E740481C1C}">
                <a14:useLocalDpi xmlns:a14="http://schemas.microsoft.com/office/drawing/2010/main" val="0"/>
              </a:ext>
            </a:extLst>
          </a:blip>
          <a:srcRect l="12572" r="12572"/>
          <a:stretch/>
        </p:blipFill>
        <p:spPr>
          <a:xfrm>
            <a:off x="4501415" y="1"/>
            <a:ext cx="7690585" cy="6879904"/>
          </a:xfrm>
          <a:prstGeom prst="rect">
            <a:avLst/>
          </a:prstGeom>
        </p:spPr>
      </p:pic>
      <p:sp>
        <p:nvSpPr>
          <p:cNvPr id="20" name="Rectangle 19">
            <a:extLst>
              <a:ext uri="{FF2B5EF4-FFF2-40B4-BE49-F238E27FC236}">
                <a16:creationId xmlns:a16="http://schemas.microsoft.com/office/drawing/2014/main" id="{6FF2500D-9A40-440C-B1B9-45BDDAD75F16}"/>
              </a:ext>
            </a:extLst>
          </p:cNvPr>
          <p:cNvSpPr/>
          <p:nvPr/>
        </p:nvSpPr>
        <p:spPr>
          <a:xfrm>
            <a:off x="-1" y="0"/>
            <a:ext cx="9452225" cy="6879904"/>
          </a:xfrm>
          <a:prstGeom prst="rect">
            <a:avLst/>
          </a:prstGeom>
          <a:gradFill flip="none" rotWithShape="1">
            <a:gsLst>
              <a:gs pos="53000">
                <a:schemeClr val="bg1"/>
              </a:gs>
              <a:gs pos="69000">
                <a:srgbClr val="FFFFFF">
                  <a:alpha val="75000"/>
                </a:srgb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624D483-0270-46BA-8DF3-5F604A123ADE}"/>
              </a:ext>
            </a:extLst>
          </p:cNvPr>
          <p:cNvSpPr/>
          <p:nvPr/>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2097A60D-774B-4C91-96D2-FC3E732B4DC2}"/>
              </a:ext>
            </a:extLst>
          </p:cNvPr>
          <p:cNvPicPr>
            <a:picLocks noChangeAspect="1"/>
          </p:cNvPicPr>
          <p:nvPr/>
        </p:nvPicPr>
        <p:blipFill>
          <a:blip r:embed="rId3"/>
          <a:stretch>
            <a:fillRect/>
          </a:stretch>
        </p:blipFill>
        <p:spPr>
          <a:xfrm>
            <a:off x="9677400" y="6291102"/>
            <a:ext cx="2291166" cy="378889"/>
          </a:xfrm>
          <a:prstGeom prst="rect">
            <a:avLst/>
          </a:prstGeom>
        </p:spPr>
      </p:pic>
      <p:grpSp>
        <p:nvGrpSpPr>
          <p:cNvPr id="32" name="Group 31">
            <a:extLst>
              <a:ext uri="{FF2B5EF4-FFF2-40B4-BE49-F238E27FC236}">
                <a16:creationId xmlns:a16="http://schemas.microsoft.com/office/drawing/2014/main" id="{35D31990-817D-4F1E-9632-722F65F04C96}"/>
              </a:ext>
            </a:extLst>
          </p:cNvPr>
          <p:cNvGrpSpPr/>
          <p:nvPr/>
        </p:nvGrpSpPr>
        <p:grpSpPr>
          <a:xfrm>
            <a:off x="578317" y="472477"/>
            <a:ext cx="5649227" cy="707886"/>
            <a:chOff x="838200" y="2169640"/>
            <a:chExt cx="5649227" cy="707886"/>
          </a:xfrm>
        </p:grpSpPr>
        <p:sp>
          <p:nvSpPr>
            <p:cNvPr id="33" name="TextBox 32">
              <a:extLst>
                <a:ext uri="{FF2B5EF4-FFF2-40B4-BE49-F238E27FC236}">
                  <a16:creationId xmlns:a16="http://schemas.microsoft.com/office/drawing/2014/main" id="{CB2F0B1C-232C-4E27-8FAB-BE0D8DE1E634}"/>
                </a:ext>
              </a:extLst>
            </p:cNvPr>
            <p:cNvSpPr txBox="1"/>
            <p:nvPr/>
          </p:nvSpPr>
          <p:spPr>
            <a:xfrm>
              <a:off x="838200" y="2169640"/>
              <a:ext cx="5649227" cy="707886"/>
            </a:xfrm>
            <a:prstGeom prst="rect">
              <a:avLst/>
            </a:prstGeom>
            <a:noFill/>
          </p:spPr>
          <p:txBody>
            <a:bodyPr vert="horz" wrap="square" rtlCol="0">
              <a:spAutoFit/>
            </a:bodyPr>
            <a:lstStyle/>
            <a:p>
              <a:r>
                <a:rPr lang="en-US" sz="4000" b="1" dirty="0">
                  <a:solidFill>
                    <a:srgbClr val="005A37"/>
                  </a:solidFill>
                  <a:latin typeface="Poppins" panose="00000500000000000000" pitchFamily="2" charset="0"/>
                  <a:ea typeface="Inter" panose="02000503000000020004" pitchFamily="2" charset="0"/>
                  <a:cs typeface="Poppins" panose="00000500000000000000" pitchFamily="2" charset="0"/>
                </a:rPr>
                <a:t>SOLUTIONS</a:t>
              </a:r>
            </a:p>
          </p:txBody>
        </p:sp>
        <p:cxnSp>
          <p:nvCxnSpPr>
            <p:cNvPr id="34" name="Straight Connector 33">
              <a:extLst>
                <a:ext uri="{FF2B5EF4-FFF2-40B4-BE49-F238E27FC236}">
                  <a16:creationId xmlns:a16="http://schemas.microsoft.com/office/drawing/2014/main" id="{FD93D050-F75F-4EF8-9010-770AE4B9B444}"/>
                </a:ext>
              </a:extLst>
            </p:cNvPr>
            <p:cNvCxnSpPr/>
            <p:nvPr/>
          </p:nvCxnSpPr>
          <p:spPr>
            <a:xfrm>
              <a:off x="926584" y="2823132"/>
              <a:ext cx="753533" cy="0"/>
            </a:xfrm>
            <a:prstGeom prst="line">
              <a:avLst/>
            </a:prstGeom>
            <a:ln w="38100">
              <a:solidFill>
                <a:srgbClr val="FFC629"/>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363BB9C6-E2AB-2268-A12D-4D1D38BDF2D7}"/>
              </a:ext>
            </a:extLst>
          </p:cNvPr>
          <p:cNvSpPr/>
          <p:nvPr/>
        </p:nvSpPr>
        <p:spPr>
          <a:xfrm flipH="1">
            <a:off x="663947" y="1282036"/>
            <a:ext cx="1397685" cy="435126"/>
          </a:xfrm>
          <a:prstGeom prst="rect">
            <a:avLst/>
          </a:prstGeom>
          <a:solidFill>
            <a:srgbClr val="FFC629"/>
          </a:solidFill>
          <a:ln>
            <a:noFill/>
          </a:ln>
          <a:effectLst>
            <a:outerShdw blurRad="444500" sx="102000" sy="102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Inter SemiBold" panose="02000503000000020004" pitchFamily="2" charset="0"/>
              <a:ea typeface="Inter SemiBold" panose="02000503000000020004" pitchFamily="2" charset="0"/>
              <a:cs typeface="Poppins" panose="00000500000000000000" pitchFamily="2" charset="0"/>
            </a:endParaRPr>
          </a:p>
        </p:txBody>
      </p:sp>
      <p:sp>
        <p:nvSpPr>
          <p:cNvPr id="28" name="TextBox 27">
            <a:extLst>
              <a:ext uri="{FF2B5EF4-FFF2-40B4-BE49-F238E27FC236}">
                <a16:creationId xmlns:a16="http://schemas.microsoft.com/office/drawing/2014/main" id="{21B1A1CC-2011-3A8F-5D2D-0F0987B0BFA9}"/>
              </a:ext>
            </a:extLst>
          </p:cNvPr>
          <p:cNvSpPr txBox="1"/>
          <p:nvPr/>
        </p:nvSpPr>
        <p:spPr>
          <a:xfrm>
            <a:off x="663949" y="1305246"/>
            <a:ext cx="139768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uLnTx/>
                <a:uFillTx/>
                <a:latin typeface="Inter SemiBold" panose="02000503000000020004" pitchFamily="2" charset="0"/>
                <a:ea typeface="Inter SemiBold" panose="02000503000000020004" pitchFamily="2" charset="0"/>
                <a:cs typeface="Open Sans" panose="020B0606030504020204" pitchFamily="34" charset="0"/>
              </a:rPr>
              <a:t>Solution 1</a:t>
            </a:r>
          </a:p>
        </p:txBody>
      </p:sp>
      <p:sp>
        <p:nvSpPr>
          <p:cNvPr id="16" name="TextBox 15">
            <a:extLst>
              <a:ext uri="{FF2B5EF4-FFF2-40B4-BE49-F238E27FC236}">
                <a16:creationId xmlns:a16="http://schemas.microsoft.com/office/drawing/2014/main" id="{80CDAEF9-C549-4C32-9963-61AA28E6CC70}"/>
              </a:ext>
            </a:extLst>
          </p:cNvPr>
          <p:cNvSpPr txBox="1"/>
          <p:nvPr/>
        </p:nvSpPr>
        <p:spPr>
          <a:xfrm>
            <a:off x="578317" y="1833855"/>
            <a:ext cx="11313689" cy="4457246"/>
          </a:xfrm>
          <a:prstGeom prst="rect">
            <a:avLst/>
          </a:prstGeom>
          <a:noFill/>
        </p:spPr>
        <p:txBody>
          <a:bodyPr wrap="square" rtlCol="0">
            <a:spAutoFit/>
          </a:bodyPr>
          <a:lstStyle/>
          <a:p>
            <a:pPr marL="285750" indent="-285750">
              <a:lnSpc>
                <a:spcPts val="2200"/>
              </a:lnSpc>
              <a:spcAft>
                <a:spcPts val="1200"/>
              </a:spcAft>
              <a:buClr>
                <a:srgbClr val="005A37"/>
              </a:buClr>
              <a:buFont typeface="Wingdings" panose="05000000000000000000" pitchFamily="2" charset="2"/>
              <a:buChar char="§"/>
            </a:pPr>
            <a:r>
              <a:rPr lang="en-US" sz="1500" dirty="0">
                <a:latin typeface="Open Sans" panose="020B0606030504020204" pitchFamily="34" charset="0"/>
                <a:ea typeface="Open Sans" panose="020B0606030504020204" pitchFamily="34" charset="0"/>
                <a:cs typeface="Open Sans" panose="020B0606030504020204" pitchFamily="34" charset="0"/>
              </a:rPr>
              <a:t>Our initial solution was a basic platform allowing patients to search for clinics by specialty and location and view the services offered by each clinic. This system aimed to provide patients with a centralized place to access clinic information.</a:t>
            </a:r>
          </a:p>
          <a:p>
            <a:pPr marL="285750" indent="-285750">
              <a:lnSpc>
                <a:spcPts val="2200"/>
              </a:lnSpc>
              <a:spcAft>
                <a:spcPts val="1200"/>
              </a:spcAft>
              <a:buClr>
                <a:srgbClr val="005A37"/>
              </a:buClr>
              <a:buFont typeface="Wingdings" panose="05000000000000000000" pitchFamily="2" charset="2"/>
              <a:buChar char="§"/>
            </a:pPr>
            <a:r>
              <a:rPr lang="en-US" sz="1500" b="1" dirty="0">
                <a:latin typeface="Open Sans" panose="020B0606030504020204" pitchFamily="34" charset="0"/>
                <a:ea typeface="Open Sans" panose="020B0606030504020204" pitchFamily="34" charset="0"/>
                <a:cs typeface="Open Sans" panose="020B0606030504020204" pitchFamily="34" charset="0"/>
              </a:rPr>
              <a:t>Reasons for Not Selecting:</a:t>
            </a:r>
            <a:br>
              <a:rPr lang="en-US" sz="1500" dirty="0">
                <a:latin typeface="Open Sans" panose="020B0606030504020204" pitchFamily="34" charset="0"/>
                <a:ea typeface="Open Sans" panose="020B0606030504020204" pitchFamily="34" charset="0"/>
                <a:cs typeface="Open Sans" panose="020B0606030504020204" pitchFamily="34" charset="0"/>
              </a:rPr>
            </a:br>
            <a:r>
              <a:rPr lang="en-US" sz="1500" dirty="0">
                <a:latin typeface="Open Sans" panose="020B0606030504020204" pitchFamily="34" charset="0"/>
                <a:ea typeface="Open Sans" panose="020B0606030504020204" pitchFamily="34" charset="0"/>
                <a:cs typeface="Open Sans" panose="020B0606030504020204" pitchFamily="34" charset="0"/>
              </a:rPr>
              <a:t>While the idea improved access to clinic details, it lacked essential features for an effective healthcare platform.</a:t>
            </a:r>
          </a:p>
          <a:p>
            <a:pPr marL="285750" indent="-285750">
              <a:lnSpc>
                <a:spcPts val="2200"/>
              </a:lnSpc>
              <a:buClr>
                <a:srgbClr val="005A37"/>
              </a:buClr>
              <a:buFont typeface="Wingdings" panose="05000000000000000000" pitchFamily="2" charset="2"/>
              <a:buChar char="§"/>
            </a:pPr>
            <a:r>
              <a:rPr lang="en-US" sz="1500" b="1" dirty="0">
                <a:latin typeface="Open Sans" panose="020B0606030504020204" pitchFamily="34" charset="0"/>
                <a:ea typeface="Open Sans" panose="020B0606030504020204" pitchFamily="34" charset="0"/>
                <a:cs typeface="Open Sans" panose="020B0606030504020204" pitchFamily="34" charset="0"/>
              </a:rPr>
              <a:t>Booking Functionality:</a:t>
            </a:r>
          </a:p>
          <a:p>
            <a:pPr marL="284163">
              <a:lnSpc>
                <a:spcPts val="2200"/>
              </a:lnSpc>
              <a:spcAft>
                <a:spcPts val="1200"/>
              </a:spcAft>
              <a:buClr>
                <a:srgbClr val="005A37"/>
              </a:buClr>
            </a:pPr>
            <a:r>
              <a:rPr lang="en-US" sz="1500" dirty="0">
                <a:latin typeface="Open Sans" panose="020B0606030504020204" pitchFamily="34" charset="0"/>
                <a:ea typeface="Open Sans" panose="020B0606030504020204" pitchFamily="34" charset="0"/>
                <a:cs typeface="Open Sans" panose="020B0606030504020204" pitchFamily="34" charset="0"/>
              </a:rPr>
              <a:t>Patients could view clinic information but had no option to book appointments directly, requiring them to contact clinics manually.</a:t>
            </a:r>
          </a:p>
          <a:p>
            <a:pPr marL="285750" indent="-285750">
              <a:lnSpc>
                <a:spcPts val="2200"/>
              </a:lnSpc>
              <a:buClr>
                <a:srgbClr val="005A37"/>
              </a:buClr>
              <a:buFont typeface="Wingdings" panose="05000000000000000000" pitchFamily="2" charset="2"/>
              <a:buChar char="§"/>
            </a:pPr>
            <a:r>
              <a:rPr lang="en-US" sz="1500" b="1" dirty="0">
                <a:latin typeface="Open Sans" panose="020B0606030504020204" pitchFamily="34" charset="0"/>
                <a:ea typeface="Open Sans" panose="020B0606030504020204" pitchFamily="34" charset="0"/>
                <a:cs typeface="Open Sans" panose="020B0606030504020204" pitchFamily="34" charset="0"/>
              </a:rPr>
              <a:t>Dynamic Scheduling Options:</a:t>
            </a:r>
          </a:p>
          <a:p>
            <a:pPr marL="284163">
              <a:lnSpc>
                <a:spcPts val="2200"/>
              </a:lnSpc>
              <a:spcAft>
                <a:spcPts val="1200"/>
              </a:spcAft>
              <a:buClr>
                <a:srgbClr val="005A37"/>
              </a:buClr>
            </a:pPr>
            <a:r>
              <a:rPr lang="en-US" sz="1500" dirty="0">
                <a:latin typeface="Open Sans" panose="020B0606030504020204" pitchFamily="34" charset="0"/>
                <a:ea typeface="Open Sans" panose="020B0606030504020204" pitchFamily="34" charset="0"/>
                <a:cs typeface="Open Sans" panose="020B0606030504020204" pitchFamily="34" charset="0"/>
              </a:rPr>
              <a:t>Clinics could not adjust service flexibly to reflect changes.</a:t>
            </a:r>
          </a:p>
          <a:p>
            <a:pPr marL="285750" indent="-285750">
              <a:lnSpc>
                <a:spcPts val="2200"/>
              </a:lnSpc>
              <a:spcAft>
                <a:spcPts val="1800"/>
              </a:spcAft>
              <a:buClr>
                <a:srgbClr val="005A37"/>
              </a:buClr>
              <a:buFont typeface="Wingdings" panose="05000000000000000000" pitchFamily="2" charset="2"/>
              <a:buChar char="§"/>
            </a:pPr>
            <a:r>
              <a:rPr lang="en-US" sz="1500" dirty="0">
                <a:latin typeface="Open Sans" panose="020B0606030504020204" pitchFamily="34" charset="0"/>
                <a:ea typeface="Open Sans" panose="020B0606030504020204" pitchFamily="34" charset="0"/>
                <a:cs typeface="Open Sans" panose="020B0606030504020204" pitchFamily="34" charset="0"/>
              </a:rPr>
              <a:t>These limitations hindered the platform from addressing the full needs of both patients and providers, leading us to develop a more comprehensive solution.</a:t>
            </a:r>
          </a:p>
          <a:p>
            <a:pPr marL="285750" indent="-285750">
              <a:lnSpc>
                <a:spcPts val="2200"/>
              </a:lnSpc>
              <a:spcAft>
                <a:spcPts val="1800"/>
              </a:spcAft>
              <a:buClr>
                <a:srgbClr val="005A37"/>
              </a:buClr>
              <a:buFont typeface="Wingdings" panose="05000000000000000000" pitchFamily="2" charset="2"/>
              <a:buChar char="§"/>
            </a:pPr>
            <a:r>
              <a:rPr lang="en-US" sz="1500" dirty="0">
                <a:latin typeface="Open Sans" panose="020B0606030504020204" pitchFamily="34" charset="0"/>
                <a:ea typeface="Open Sans" panose="020B0606030504020204" pitchFamily="34" charset="0"/>
                <a:cs typeface="Open Sans" panose="020B0606030504020204" pitchFamily="34" charset="0"/>
              </a:rPr>
              <a:t>Without these features, the solution wouldn't provide the full value needed for a seamless healthcare</a:t>
            </a:r>
          </a:p>
        </p:txBody>
      </p:sp>
    </p:spTree>
    <p:extLst>
      <p:ext uri="{BB962C8B-B14F-4D97-AF65-F5344CB8AC3E}">
        <p14:creationId xmlns:p14="http://schemas.microsoft.com/office/powerpoint/2010/main" val="140454648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1D86EB3-8151-4CF0-BED5-4B51A2C8297F}"/>
              </a:ext>
            </a:extLst>
          </p:cNvPr>
          <p:cNvPicPr>
            <a:picLocks noChangeAspect="1"/>
          </p:cNvPicPr>
          <p:nvPr/>
        </p:nvPicPr>
        <p:blipFill>
          <a:blip r:embed="rId2">
            <a:alphaModFix amt="18000"/>
            <a:extLst>
              <a:ext uri="{28A0092B-C50C-407E-A947-70E740481C1C}">
                <a14:useLocalDpi xmlns:a14="http://schemas.microsoft.com/office/drawing/2010/main" val="0"/>
              </a:ext>
            </a:extLst>
          </a:blip>
          <a:srcRect l="12572" r="12572"/>
          <a:stretch/>
        </p:blipFill>
        <p:spPr>
          <a:xfrm>
            <a:off x="4501415" y="1"/>
            <a:ext cx="7690585" cy="6879904"/>
          </a:xfrm>
          <a:prstGeom prst="rect">
            <a:avLst/>
          </a:prstGeom>
        </p:spPr>
      </p:pic>
      <p:sp>
        <p:nvSpPr>
          <p:cNvPr id="20" name="Rectangle 19">
            <a:extLst>
              <a:ext uri="{FF2B5EF4-FFF2-40B4-BE49-F238E27FC236}">
                <a16:creationId xmlns:a16="http://schemas.microsoft.com/office/drawing/2014/main" id="{6FF2500D-9A40-440C-B1B9-45BDDAD75F16}"/>
              </a:ext>
            </a:extLst>
          </p:cNvPr>
          <p:cNvSpPr/>
          <p:nvPr/>
        </p:nvSpPr>
        <p:spPr>
          <a:xfrm>
            <a:off x="-1" y="0"/>
            <a:ext cx="9452225" cy="6879904"/>
          </a:xfrm>
          <a:prstGeom prst="rect">
            <a:avLst/>
          </a:prstGeom>
          <a:gradFill flip="none" rotWithShape="1">
            <a:gsLst>
              <a:gs pos="53000">
                <a:schemeClr val="bg1"/>
              </a:gs>
              <a:gs pos="69000">
                <a:srgbClr val="FFFFFF">
                  <a:alpha val="75000"/>
                </a:srgb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624D483-0270-46BA-8DF3-5F604A123ADE}"/>
              </a:ext>
            </a:extLst>
          </p:cNvPr>
          <p:cNvSpPr/>
          <p:nvPr/>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2097A60D-774B-4C91-96D2-FC3E732B4DC2}"/>
              </a:ext>
            </a:extLst>
          </p:cNvPr>
          <p:cNvPicPr>
            <a:picLocks noChangeAspect="1"/>
          </p:cNvPicPr>
          <p:nvPr/>
        </p:nvPicPr>
        <p:blipFill>
          <a:blip r:embed="rId3"/>
          <a:stretch>
            <a:fillRect/>
          </a:stretch>
        </p:blipFill>
        <p:spPr>
          <a:xfrm>
            <a:off x="9677400" y="6291102"/>
            <a:ext cx="2291166" cy="378889"/>
          </a:xfrm>
          <a:prstGeom prst="rect">
            <a:avLst/>
          </a:prstGeom>
        </p:spPr>
      </p:pic>
      <p:grpSp>
        <p:nvGrpSpPr>
          <p:cNvPr id="32" name="Group 31">
            <a:extLst>
              <a:ext uri="{FF2B5EF4-FFF2-40B4-BE49-F238E27FC236}">
                <a16:creationId xmlns:a16="http://schemas.microsoft.com/office/drawing/2014/main" id="{35D31990-817D-4F1E-9632-722F65F04C96}"/>
              </a:ext>
            </a:extLst>
          </p:cNvPr>
          <p:cNvGrpSpPr/>
          <p:nvPr/>
        </p:nvGrpSpPr>
        <p:grpSpPr>
          <a:xfrm>
            <a:off x="578317" y="472477"/>
            <a:ext cx="5649227" cy="707886"/>
            <a:chOff x="838200" y="2169640"/>
            <a:chExt cx="5649227" cy="707886"/>
          </a:xfrm>
        </p:grpSpPr>
        <p:sp>
          <p:nvSpPr>
            <p:cNvPr id="33" name="TextBox 32">
              <a:extLst>
                <a:ext uri="{FF2B5EF4-FFF2-40B4-BE49-F238E27FC236}">
                  <a16:creationId xmlns:a16="http://schemas.microsoft.com/office/drawing/2014/main" id="{CB2F0B1C-232C-4E27-8FAB-BE0D8DE1E634}"/>
                </a:ext>
              </a:extLst>
            </p:cNvPr>
            <p:cNvSpPr txBox="1"/>
            <p:nvPr/>
          </p:nvSpPr>
          <p:spPr>
            <a:xfrm>
              <a:off x="838200" y="2169640"/>
              <a:ext cx="5649227" cy="707886"/>
            </a:xfrm>
            <a:prstGeom prst="rect">
              <a:avLst/>
            </a:prstGeom>
            <a:noFill/>
          </p:spPr>
          <p:txBody>
            <a:bodyPr vert="horz" wrap="square" rtlCol="0">
              <a:spAutoFit/>
            </a:bodyPr>
            <a:lstStyle/>
            <a:p>
              <a:r>
                <a:rPr lang="en-US" sz="4000" b="1" dirty="0">
                  <a:solidFill>
                    <a:srgbClr val="005A37"/>
                  </a:solidFill>
                  <a:latin typeface="Poppins" panose="00000500000000000000" pitchFamily="2" charset="0"/>
                  <a:ea typeface="Inter" panose="02000503000000020004" pitchFamily="2" charset="0"/>
                  <a:cs typeface="Poppins" panose="00000500000000000000" pitchFamily="2" charset="0"/>
                </a:rPr>
                <a:t>SOLUTIONS</a:t>
              </a:r>
            </a:p>
          </p:txBody>
        </p:sp>
        <p:cxnSp>
          <p:nvCxnSpPr>
            <p:cNvPr id="34" name="Straight Connector 33">
              <a:extLst>
                <a:ext uri="{FF2B5EF4-FFF2-40B4-BE49-F238E27FC236}">
                  <a16:creationId xmlns:a16="http://schemas.microsoft.com/office/drawing/2014/main" id="{FD93D050-F75F-4EF8-9010-770AE4B9B444}"/>
                </a:ext>
              </a:extLst>
            </p:cNvPr>
            <p:cNvCxnSpPr/>
            <p:nvPr/>
          </p:nvCxnSpPr>
          <p:spPr>
            <a:xfrm>
              <a:off x="926584" y="2823132"/>
              <a:ext cx="753533" cy="0"/>
            </a:xfrm>
            <a:prstGeom prst="line">
              <a:avLst/>
            </a:prstGeom>
            <a:ln w="38100">
              <a:solidFill>
                <a:srgbClr val="FFC629"/>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363BB9C6-E2AB-2268-A12D-4D1D38BDF2D7}"/>
              </a:ext>
            </a:extLst>
          </p:cNvPr>
          <p:cNvSpPr/>
          <p:nvPr/>
        </p:nvSpPr>
        <p:spPr>
          <a:xfrm flipH="1">
            <a:off x="663947" y="1282036"/>
            <a:ext cx="1397685" cy="435126"/>
          </a:xfrm>
          <a:prstGeom prst="rect">
            <a:avLst/>
          </a:prstGeom>
          <a:solidFill>
            <a:srgbClr val="FFC629"/>
          </a:solidFill>
          <a:ln>
            <a:noFill/>
          </a:ln>
          <a:effectLst>
            <a:outerShdw blurRad="444500" sx="102000" sy="102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Inter SemiBold" panose="02000503000000020004" pitchFamily="2" charset="0"/>
              <a:ea typeface="Inter SemiBold" panose="02000503000000020004" pitchFamily="2" charset="0"/>
              <a:cs typeface="Poppins" panose="00000500000000000000" pitchFamily="2" charset="0"/>
            </a:endParaRPr>
          </a:p>
        </p:txBody>
      </p:sp>
      <p:sp>
        <p:nvSpPr>
          <p:cNvPr id="28" name="TextBox 27">
            <a:extLst>
              <a:ext uri="{FF2B5EF4-FFF2-40B4-BE49-F238E27FC236}">
                <a16:creationId xmlns:a16="http://schemas.microsoft.com/office/drawing/2014/main" id="{21B1A1CC-2011-3A8F-5D2D-0F0987B0BFA9}"/>
              </a:ext>
            </a:extLst>
          </p:cNvPr>
          <p:cNvSpPr txBox="1"/>
          <p:nvPr/>
        </p:nvSpPr>
        <p:spPr>
          <a:xfrm>
            <a:off x="663949" y="1305246"/>
            <a:ext cx="146965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uLnTx/>
                <a:uFillTx/>
                <a:latin typeface="Inter SemiBold" panose="02000503000000020004" pitchFamily="2" charset="0"/>
                <a:ea typeface="Inter SemiBold" panose="02000503000000020004" pitchFamily="2" charset="0"/>
                <a:cs typeface="Open Sans" panose="020B0606030504020204" pitchFamily="34" charset="0"/>
              </a:rPr>
              <a:t>Solution 2</a:t>
            </a:r>
          </a:p>
        </p:txBody>
      </p:sp>
      <p:sp>
        <p:nvSpPr>
          <p:cNvPr id="16" name="TextBox 15">
            <a:extLst>
              <a:ext uri="{FF2B5EF4-FFF2-40B4-BE49-F238E27FC236}">
                <a16:creationId xmlns:a16="http://schemas.microsoft.com/office/drawing/2014/main" id="{80CDAEF9-C549-4C32-9963-61AA28E6CC70}"/>
              </a:ext>
            </a:extLst>
          </p:cNvPr>
          <p:cNvSpPr txBox="1"/>
          <p:nvPr/>
        </p:nvSpPr>
        <p:spPr>
          <a:xfrm>
            <a:off x="578317" y="1833855"/>
            <a:ext cx="11313689" cy="4098173"/>
          </a:xfrm>
          <a:prstGeom prst="rect">
            <a:avLst/>
          </a:prstGeom>
          <a:noFill/>
        </p:spPr>
        <p:txBody>
          <a:bodyPr wrap="square" rtlCol="0">
            <a:spAutoFit/>
          </a:bodyPr>
          <a:lstStyle/>
          <a:p>
            <a:pPr>
              <a:lnSpc>
                <a:spcPts val="2200"/>
              </a:lnSpc>
              <a:spcAft>
                <a:spcPts val="1200"/>
              </a:spcAft>
              <a:buClr>
                <a:srgbClr val="005A37"/>
              </a:buClr>
            </a:pPr>
            <a:r>
              <a:rPr lang="en-US" sz="1500" dirty="0">
                <a:latin typeface="Open Sans" panose="020B0606030504020204" pitchFamily="34" charset="0"/>
                <a:ea typeface="Open Sans" panose="020B0606030504020204" pitchFamily="34" charset="0"/>
                <a:cs typeface="Open Sans" panose="020B0606030504020204" pitchFamily="34" charset="0"/>
              </a:rPr>
              <a:t>The second solution improved upon the first by integrating an interactive map using the Google Maps API, displaying clinics near a user's location. This approach provided a more intuitive and visual way for patients to find and book appointments with local clinics, offering details like addresses, operating hours, and available services. Additionally, we planned accessibility features such as text-to-speech for visually impaired users.</a:t>
            </a:r>
          </a:p>
          <a:p>
            <a:pPr>
              <a:lnSpc>
                <a:spcPts val="2200"/>
              </a:lnSpc>
              <a:spcAft>
                <a:spcPts val="1200"/>
              </a:spcAft>
              <a:buClr>
                <a:srgbClr val="005A37"/>
              </a:buClr>
            </a:pPr>
            <a:endParaRPr lang="en-US" sz="1500" dirty="0">
              <a:latin typeface="Open Sans" panose="020B0606030504020204" pitchFamily="34" charset="0"/>
              <a:ea typeface="Open Sans" panose="020B0606030504020204" pitchFamily="34" charset="0"/>
              <a:cs typeface="Open Sans" panose="020B0606030504020204" pitchFamily="34" charset="0"/>
            </a:endParaRPr>
          </a:p>
          <a:p>
            <a:pPr marL="285750" indent="-285750">
              <a:lnSpc>
                <a:spcPts val="2200"/>
              </a:lnSpc>
              <a:spcAft>
                <a:spcPts val="1200"/>
              </a:spcAft>
              <a:buClr>
                <a:srgbClr val="005A37"/>
              </a:buClr>
              <a:buFont typeface="Wingdings" panose="05000000000000000000" pitchFamily="2" charset="2"/>
              <a:buChar char="§"/>
            </a:pPr>
            <a:r>
              <a:rPr lang="en-US" sz="1500" b="1" dirty="0">
                <a:latin typeface="Open Sans" panose="020B0606030504020204" pitchFamily="34" charset="0"/>
                <a:ea typeface="Open Sans" panose="020B0606030504020204" pitchFamily="34" charset="0"/>
                <a:cs typeface="Open Sans" panose="020B0606030504020204" pitchFamily="34" charset="0"/>
              </a:rPr>
              <a:t>Challenges:</a:t>
            </a:r>
          </a:p>
          <a:p>
            <a:pPr marL="285750" indent="-285750">
              <a:lnSpc>
                <a:spcPts val="2200"/>
              </a:lnSpc>
              <a:spcAft>
                <a:spcPts val="1200"/>
              </a:spcAft>
              <a:buClr>
                <a:srgbClr val="005A37"/>
              </a:buClr>
              <a:buFont typeface="Wingdings" panose="05000000000000000000" pitchFamily="2" charset="2"/>
              <a:buChar char="§"/>
            </a:pPr>
            <a:r>
              <a:rPr lang="en-US" sz="1500" dirty="0">
                <a:latin typeface="Open Sans" panose="020B0606030504020204" pitchFamily="34" charset="0"/>
                <a:ea typeface="Open Sans" panose="020B0606030504020204" pitchFamily="34" charset="0"/>
                <a:cs typeface="Open Sans" panose="020B0606030504020204" pitchFamily="34" charset="0"/>
              </a:rPr>
              <a:t>Integrating Google Maps with real-time scheduling data was complex and could create maintenance challenges.</a:t>
            </a:r>
          </a:p>
          <a:p>
            <a:pPr marL="285750" indent="-285750">
              <a:lnSpc>
                <a:spcPts val="2200"/>
              </a:lnSpc>
              <a:spcAft>
                <a:spcPts val="1200"/>
              </a:spcAft>
              <a:buClr>
                <a:srgbClr val="005A37"/>
              </a:buClr>
              <a:buFont typeface="Wingdings" panose="05000000000000000000" pitchFamily="2" charset="2"/>
              <a:buChar char="§"/>
            </a:pPr>
            <a:r>
              <a:rPr lang="en-US" sz="1500" dirty="0">
                <a:latin typeface="Open Sans" panose="020B0606030504020204" pitchFamily="34" charset="0"/>
                <a:ea typeface="Open Sans" panose="020B0606030504020204" pitchFamily="34" charset="0"/>
                <a:cs typeface="Open Sans" panose="020B0606030504020204" pitchFamily="34" charset="0"/>
              </a:rPr>
              <a:t>Development time for accessibility features would require additional resources and testing.</a:t>
            </a:r>
          </a:p>
          <a:p>
            <a:pPr marL="285750" indent="-285750">
              <a:lnSpc>
                <a:spcPts val="2200"/>
              </a:lnSpc>
              <a:spcAft>
                <a:spcPts val="1200"/>
              </a:spcAft>
              <a:buClr>
                <a:srgbClr val="005A37"/>
              </a:buClr>
              <a:buFont typeface="Wingdings" panose="05000000000000000000" pitchFamily="2" charset="2"/>
              <a:buChar char="§"/>
            </a:pPr>
            <a:r>
              <a:rPr lang="en-US" sz="1500" dirty="0">
                <a:latin typeface="Open Sans" panose="020B0606030504020204" pitchFamily="34" charset="0"/>
                <a:ea typeface="Open Sans" panose="020B0606030504020204" pitchFamily="34" charset="0"/>
                <a:cs typeface="Open Sans" panose="020B0606030504020204" pitchFamily="34" charset="0"/>
              </a:rPr>
              <a:t>This solution addressed usability and accessibility, but the technical complexities and additional time needed for accessibility features meant it wasn't quite the best fit for the project at this stage.</a:t>
            </a:r>
          </a:p>
          <a:p>
            <a:pPr marL="285750" indent="-285750">
              <a:lnSpc>
                <a:spcPts val="2200"/>
              </a:lnSpc>
              <a:spcAft>
                <a:spcPts val="1800"/>
              </a:spcAft>
              <a:buClr>
                <a:srgbClr val="005A37"/>
              </a:buClr>
              <a:buFont typeface="Wingdings" panose="05000000000000000000" pitchFamily="2" charset="2"/>
              <a:buChar char="§"/>
            </a:pPr>
            <a:endParaRPr lang="en-US" sz="15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4043517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1D86EB3-8151-4CF0-BED5-4B51A2C8297F}"/>
              </a:ext>
            </a:extLst>
          </p:cNvPr>
          <p:cNvPicPr>
            <a:picLocks noChangeAspect="1"/>
          </p:cNvPicPr>
          <p:nvPr/>
        </p:nvPicPr>
        <p:blipFill>
          <a:blip r:embed="rId2">
            <a:alphaModFix amt="18000"/>
            <a:extLst>
              <a:ext uri="{28A0092B-C50C-407E-A947-70E740481C1C}">
                <a14:useLocalDpi xmlns:a14="http://schemas.microsoft.com/office/drawing/2010/main" val="0"/>
              </a:ext>
            </a:extLst>
          </a:blip>
          <a:srcRect l="12572" r="12572"/>
          <a:stretch/>
        </p:blipFill>
        <p:spPr>
          <a:xfrm>
            <a:off x="4501415" y="1"/>
            <a:ext cx="7690585" cy="6879904"/>
          </a:xfrm>
          <a:prstGeom prst="rect">
            <a:avLst/>
          </a:prstGeom>
        </p:spPr>
      </p:pic>
      <p:sp>
        <p:nvSpPr>
          <p:cNvPr id="20" name="Rectangle 19">
            <a:extLst>
              <a:ext uri="{FF2B5EF4-FFF2-40B4-BE49-F238E27FC236}">
                <a16:creationId xmlns:a16="http://schemas.microsoft.com/office/drawing/2014/main" id="{6FF2500D-9A40-440C-B1B9-45BDDAD75F16}"/>
              </a:ext>
            </a:extLst>
          </p:cNvPr>
          <p:cNvSpPr/>
          <p:nvPr/>
        </p:nvSpPr>
        <p:spPr>
          <a:xfrm>
            <a:off x="-1" y="0"/>
            <a:ext cx="9452225" cy="6879904"/>
          </a:xfrm>
          <a:prstGeom prst="rect">
            <a:avLst/>
          </a:prstGeom>
          <a:gradFill flip="none" rotWithShape="1">
            <a:gsLst>
              <a:gs pos="53000">
                <a:schemeClr val="bg1"/>
              </a:gs>
              <a:gs pos="69000">
                <a:srgbClr val="FFFFFF">
                  <a:alpha val="75000"/>
                </a:srgb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624D483-0270-46BA-8DF3-5F604A123ADE}"/>
              </a:ext>
            </a:extLst>
          </p:cNvPr>
          <p:cNvSpPr/>
          <p:nvPr/>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2097A60D-774B-4C91-96D2-FC3E732B4DC2}"/>
              </a:ext>
            </a:extLst>
          </p:cNvPr>
          <p:cNvPicPr>
            <a:picLocks noChangeAspect="1"/>
          </p:cNvPicPr>
          <p:nvPr/>
        </p:nvPicPr>
        <p:blipFill>
          <a:blip r:embed="rId3"/>
          <a:stretch>
            <a:fillRect/>
          </a:stretch>
        </p:blipFill>
        <p:spPr>
          <a:xfrm>
            <a:off x="9677400" y="6291102"/>
            <a:ext cx="2291166" cy="378889"/>
          </a:xfrm>
          <a:prstGeom prst="rect">
            <a:avLst/>
          </a:prstGeom>
        </p:spPr>
      </p:pic>
      <p:grpSp>
        <p:nvGrpSpPr>
          <p:cNvPr id="32" name="Group 31">
            <a:extLst>
              <a:ext uri="{FF2B5EF4-FFF2-40B4-BE49-F238E27FC236}">
                <a16:creationId xmlns:a16="http://schemas.microsoft.com/office/drawing/2014/main" id="{35D31990-817D-4F1E-9632-722F65F04C96}"/>
              </a:ext>
            </a:extLst>
          </p:cNvPr>
          <p:cNvGrpSpPr/>
          <p:nvPr/>
        </p:nvGrpSpPr>
        <p:grpSpPr>
          <a:xfrm>
            <a:off x="578317" y="472477"/>
            <a:ext cx="5649227" cy="707886"/>
            <a:chOff x="838200" y="2169640"/>
            <a:chExt cx="5649227" cy="707886"/>
          </a:xfrm>
        </p:grpSpPr>
        <p:sp>
          <p:nvSpPr>
            <p:cNvPr id="33" name="TextBox 32">
              <a:extLst>
                <a:ext uri="{FF2B5EF4-FFF2-40B4-BE49-F238E27FC236}">
                  <a16:creationId xmlns:a16="http://schemas.microsoft.com/office/drawing/2014/main" id="{CB2F0B1C-232C-4E27-8FAB-BE0D8DE1E634}"/>
                </a:ext>
              </a:extLst>
            </p:cNvPr>
            <p:cNvSpPr txBox="1"/>
            <p:nvPr/>
          </p:nvSpPr>
          <p:spPr>
            <a:xfrm>
              <a:off x="838200" y="2169640"/>
              <a:ext cx="5649227" cy="707886"/>
            </a:xfrm>
            <a:prstGeom prst="rect">
              <a:avLst/>
            </a:prstGeom>
            <a:noFill/>
          </p:spPr>
          <p:txBody>
            <a:bodyPr vert="horz" wrap="square" rtlCol="0">
              <a:spAutoFit/>
            </a:bodyPr>
            <a:lstStyle/>
            <a:p>
              <a:r>
                <a:rPr lang="en-US" sz="4000" b="1" dirty="0">
                  <a:solidFill>
                    <a:srgbClr val="005A37"/>
                  </a:solidFill>
                  <a:latin typeface="Poppins" panose="00000500000000000000" pitchFamily="2" charset="0"/>
                  <a:ea typeface="Inter" panose="02000503000000020004" pitchFamily="2" charset="0"/>
                  <a:cs typeface="Poppins" panose="00000500000000000000" pitchFamily="2" charset="0"/>
                </a:rPr>
                <a:t>SOLUTIONS</a:t>
              </a:r>
            </a:p>
          </p:txBody>
        </p:sp>
        <p:cxnSp>
          <p:nvCxnSpPr>
            <p:cNvPr id="34" name="Straight Connector 33">
              <a:extLst>
                <a:ext uri="{FF2B5EF4-FFF2-40B4-BE49-F238E27FC236}">
                  <a16:creationId xmlns:a16="http://schemas.microsoft.com/office/drawing/2014/main" id="{FD93D050-F75F-4EF8-9010-770AE4B9B444}"/>
                </a:ext>
              </a:extLst>
            </p:cNvPr>
            <p:cNvCxnSpPr/>
            <p:nvPr/>
          </p:nvCxnSpPr>
          <p:spPr>
            <a:xfrm>
              <a:off x="926584" y="2823132"/>
              <a:ext cx="753533" cy="0"/>
            </a:xfrm>
            <a:prstGeom prst="line">
              <a:avLst/>
            </a:prstGeom>
            <a:ln w="38100">
              <a:solidFill>
                <a:srgbClr val="FFC629"/>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363BB9C6-E2AB-2268-A12D-4D1D38BDF2D7}"/>
              </a:ext>
            </a:extLst>
          </p:cNvPr>
          <p:cNvSpPr/>
          <p:nvPr/>
        </p:nvSpPr>
        <p:spPr>
          <a:xfrm flipH="1">
            <a:off x="663946" y="1282036"/>
            <a:ext cx="1825253" cy="435126"/>
          </a:xfrm>
          <a:prstGeom prst="rect">
            <a:avLst/>
          </a:prstGeom>
          <a:solidFill>
            <a:srgbClr val="FFC629"/>
          </a:solidFill>
          <a:ln>
            <a:noFill/>
          </a:ln>
          <a:effectLst>
            <a:outerShdw blurRad="444500" sx="102000" sy="102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Inter SemiBold" panose="02000503000000020004" pitchFamily="2" charset="0"/>
              <a:ea typeface="Inter SemiBold" panose="02000503000000020004" pitchFamily="2" charset="0"/>
              <a:cs typeface="Poppins" panose="00000500000000000000" pitchFamily="2" charset="0"/>
            </a:endParaRPr>
          </a:p>
        </p:txBody>
      </p:sp>
      <p:sp>
        <p:nvSpPr>
          <p:cNvPr id="28" name="TextBox 27">
            <a:extLst>
              <a:ext uri="{FF2B5EF4-FFF2-40B4-BE49-F238E27FC236}">
                <a16:creationId xmlns:a16="http://schemas.microsoft.com/office/drawing/2014/main" id="{21B1A1CC-2011-3A8F-5D2D-0F0987B0BFA9}"/>
              </a:ext>
            </a:extLst>
          </p:cNvPr>
          <p:cNvSpPr txBox="1"/>
          <p:nvPr/>
        </p:nvSpPr>
        <p:spPr>
          <a:xfrm>
            <a:off x="663949" y="1305246"/>
            <a:ext cx="189298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uLnTx/>
                <a:uFillTx/>
                <a:latin typeface="Inter SemiBold" panose="02000503000000020004" pitchFamily="2" charset="0"/>
                <a:ea typeface="Inter SemiBold" panose="02000503000000020004" pitchFamily="2" charset="0"/>
                <a:cs typeface="Open Sans" panose="020B0606030504020204" pitchFamily="34" charset="0"/>
              </a:rPr>
              <a:t>Final Solution</a:t>
            </a:r>
          </a:p>
        </p:txBody>
      </p:sp>
      <p:sp>
        <p:nvSpPr>
          <p:cNvPr id="16" name="TextBox 15">
            <a:extLst>
              <a:ext uri="{FF2B5EF4-FFF2-40B4-BE49-F238E27FC236}">
                <a16:creationId xmlns:a16="http://schemas.microsoft.com/office/drawing/2014/main" id="{80CDAEF9-C549-4C32-9963-61AA28E6CC70}"/>
              </a:ext>
            </a:extLst>
          </p:cNvPr>
          <p:cNvSpPr txBox="1"/>
          <p:nvPr/>
        </p:nvSpPr>
        <p:spPr>
          <a:xfrm>
            <a:off x="578318" y="1833855"/>
            <a:ext cx="11010500" cy="3636508"/>
          </a:xfrm>
          <a:prstGeom prst="rect">
            <a:avLst/>
          </a:prstGeom>
          <a:noFill/>
        </p:spPr>
        <p:txBody>
          <a:bodyPr wrap="square" rtlCol="0">
            <a:spAutoFit/>
          </a:bodyPr>
          <a:lstStyle/>
          <a:p>
            <a:pPr marL="285750" indent="-285750" algn="just">
              <a:lnSpc>
                <a:spcPts val="2200"/>
              </a:lnSpc>
              <a:spcAft>
                <a:spcPts val="600"/>
              </a:spcAft>
              <a:buClr>
                <a:srgbClr val="005A37"/>
              </a:buClr>
              <a:buFont typeface="Wingdings" panose="05000000000000000000" pitchFamily="2" charset="2"/>
              <a:buChar char="§"/>
            </a:pPr>
            <a:r>
              <a:rPr lang="en-US" sz="1500" b="1" dirty="0">
                <a:latin typeface="Open Sans" panose="020B0606030504020204" pitchFamily="34" charset="0"/>
                <a:ea typeface="Open Sans" panose="020B0606030504020204" pitchFamily="34" charset="0"/>
                <a:cs typeface="Open Sans" panose="020B0606030504020204" pitchFamily="34" charset="0"/>
              </a:rPr>
              <a:t>Solution Overview:</a:t>
            </a:r>
          </a:p>
          <a:p>
            <a:pPr marL="288925" algn="just">
              <a:lnSpc>
                <a:spcPts val="2200"/>
              </a:lnSpc>
              <a:spcAft>
                <a:spcPts val="1200"/>
              </a:spcAft>
              <a:buClr>
                <a:srgbClr val="005A37"/>
              </a:buClr>
            </a:pPr>
            <a:r>
              <a:rPr lang="en-US" sz="1500" dirty="0">
                <a:latin typeface="Open Sans" panose="020B0606030504020204" pitchFamily="34" charset="0"/>
                <a:ea typeface="Open Sans" panose="020B0606030504020204" pitchFamily="34" charset="0"/>
                <a:cs typeface="Open Sans" panose="020B0606030504020204" pitchFamily="34" charset="0"/>
              </a:rPr>
              <a:t>This final solution incorporates the most critical features to enhance the user experience for both patients and healthcare providers. It combines a robust appointment scheduling system, the ability for patients to easily find the right healthcare professional, and upfront visibility into the costs of medical services. It also focuses on simplifying appointment management for medical professionals to help them gain more patients and keep their appointments organized.</a:t>
            </a:r>
          </a:p>
          <a:p>
            <a:pPr marL="285750" indent="-285750" algn="just">
              <a:lnSpc>
                <a:spcPts val="2200"/>
              </a:lnSpc>
              <a:spcAft>
                <a:spcPts val="1200"/>
              </a:spcAft>
              <a:buClr>
                <a:srgbClr val="005A37"/>
              </a:buClr>
              <a:buFont typeface="Wingdings" panose="05000000000000000000" pitchFamily="2" charset="2"/>
              <a:buChar char="§"/>
            </a:pPr>
            <a:endParaRPr lang="en-US" sz="1500" dirty="0">
              <a:latin typeface="Open Sans" panose="020B0606030504020204" pitchFamily="34" charset="0"/>
              <a:ea typeface="Open Sans" panose="020B0606030504020204" pitchFamily="34" charset="0"/>
              <a:cs typeface="Open Sans" panose="020B0606030504020204" pitchFamily="34" charset="0"/>
            </a:endParaRPr>
          </a:p>
          <a:p>
            <a:pPr marL="285750" indent="-285750" algn="just">
              <a:lnSpc>
                <a:spcPts val="2200"/>
              </a:lnSpc>
              <a:spcAft>
                <a:spcPts val="600"/>
              </a:spcAft>
              <a:buClr>
                <a:srgbClr val="005A37"/>
              </a:buClr>
              <a:buFont typeface="Wingdings" panose="05000000000000000000" pitchFamily="2" charset="2"/>
              <a:buChar char="§"/>
            </a:pPr>
            <a:r>
              <a:rPr lang="en-US" sz="1500" b="1" dirty="0">
                <a:latin typeface="Open Sans" panose="020B0606030504020204" pitchFamily="34" charset="0"/>
                <a:ea typeface="Open Sans" panose="020B0606030504020204" pitchFamily="34" charset="0"/>
                <a:cs typeface="Open Sans" panose="020B0606030504020204" pitchFamily="34" charset="0"/>
              </a:rPr>
              <a:t>Why This Solution Is Better:</a:t>
            </a:r>
          </a:p>
          <a:p>
            <a:pPr marL="288925" algn="just">
              <a:lnSpc>
                <a:spcPts val="2200"/>
              </a:lnSpc>
              <a:spcAft>
                <a:spcPts val="1200"/>
              </a:spcAft>
              <a:buClr>
                <a:srgbClr val="005A37"/>
              </a:buClr>
            </a:pPr>
            <a:r>
              <a:rPr lang="en-US" sz="1500" dirty="0">
                <a:latin typeface="Open Sans" panose="020B0606030504020204" pitchFamily="34" charset="0"/>
                <a:ea typeface="Open Sans" panose="020B0606030504020204" pitchFamily="34" charset="0"/>
                <a:cs typeface="Open Sans" panose="020B0606030504020204" pitchFamily="34" charset="0"/>
              </a:rPr>
              <a:t>This solution addresses the business needs identified in the case by enabling both patients and healthcare providers to efficiently book and manage appointments. By offering transparent service pricing, and simplifying the process of finding medical professionals, it helps build trust and ensures a smooth experience for all users.</a:t>
            </a:r>
          </a:p>
        </p:txBody>
      </p:sp>
    </p:spTree>
    <p:extLst>
      <p:ext uri="{BB962C8B-B14F-4D97-AF65-F5344CB8AC3E}">
        <p14:creationId xmlns:p14="http://schemas.microsoft.com/office/powerpoint/2010/main" val="150109895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1848</TotalTime>
  <Words>1542</Words>
  <Application>Microsoft Office PowerPoint</Application>
  <PresentationFormat>Panorámica</PresentationFormat>
  <Paragraphs>126</Paragraphs>
  <Slides>15</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15</vt:i4>
      </vt:variant>
    </vt:vector>
  </HeadingPairs>
  <TitlesOfParts>
    <vt:vector size="24" baseType="lpstr">
      <vt:lpstr>Calibri</vt:lpstr>
      <vt:lpstr>Arial</vt:lpstr>
      <vt:lpstr>Inter SemiBold</vt:lpstr>
      <vt:lpstr>Poppins</vt:lpstr>
      <vt:lpstr>Wingdings</vt:lpstr>
      <vt:lpstr>Poppins SemiBold</vt:lpstr>
      <vt:lpstr>Calibri Light</vt:lpstr>
      <vt:lpstr>Open Sans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dc:creator>
  <cp:lastModifiedBy>carolina serrano</cp:lastModifiedBy>
  <cp:revision>66</cp:revision>
  <dcterms:created xsi:type="dcterms:W3CDTF">2023-10-31T03:31:16Z</dcterms:created>
  <dcterms:modified xsi:type="dcterms:W3CDTF">2024-11-28T21:36:54Z</dcterms:modified>
</cp:coreProperties>
</file>